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89"/>
  </p:notesMasterIdLst>
  <p:sldIdLst>
    <p:sldId id="260" r:id="rId5"/>
    <p:sldId id="420" r:id="rId6"/>
    <p:sldId id="417" r:id="rId7"/>
    <p:sldId id="423" r:id="rId8"/>
    <p:sldId id="262" r:id="rId9"/>
    <p:sldId id="355" r:id="rId10"/>
    <p:sldId id="395" r:id="rId11"/>
    <p:sldId id="263" r:id="rId12"/>
    <p:sldId id="264" r:id="rId13"/>
    <p:sldId id="265" r:id="rId14"/>
    <p:sldId id="421" r:id="rId15"/>
    <p:sldId id="267" r:id="rId16"/>
    <p:sldId id="269" r:id="rId17"/>
    <p:sldId id="270" r:id="rId18"/>
    <p:sldId id="271" r:id="rId19"/>
    <p:sldId id="273" r:id="rId20"/>
    <p:sldId id="272" r:id="rId21"/>
    <p:sldId id="274" r:id="rId22"/>
    <p:sldId id="275" r:id="rId23"/>
    <p:sldId id="276" r:id="rId24"/>
    <p:sldId id="422" r:id="rId25"/>
    <p:sldId id="278" r:id="rId26"/>
    <p:sldId id="279" r:id="rId27"/>
    <p:sldId id="397" r:id="rId28"/>
    <p:sldId id="281" r:id="rId29"/>
    <p:sldId id="398" r:id="rId30"/>
    <p:sldId id="426" r:id="rId31"/>
    <p:sldId id="427" r:id="rId32"/>
    <p:sldId id="428" r:id="rId33"/>
    <p:sldId id="399" r:id="rId34"/>
    <p:sldId id="282" r:id="rId35"/>
    <p:sldId id="431" r:id="rId36"/>
    <p:sldId id="432" r:id="rId37"/>
    <p:sldId id="433" r:id="rId38"/>
    <p:sldId id="286" r:id="rId39"/>
    <p:sldId id="287" r:id="rId40"/>
    <p:sldId id="288" r:id="rId41"/>
    <p:sldId id="289" r:id="rId42"/>
    <p:sldId id="290" r:id="rId43"/>
    <p:sldId id="291" r:id="rId44"/>
    <p:sldId id="292" r:id="rId45"/>
    <p:sldId id="408" r:id="rId46"/>
    <p:sldId id="379" r:id="rId47"/>
    <p:sldId id="437" r:id="rId48"/>
    <p:sldId id="413" r:id="rId49"/>
    <p:sldId id="375" r:id="rId50"/>
    <p:sldId id="380" r:id="rId51"/>
    <p:sldId id="381" r:id="rId52"/>
    <p:sldId id="382" r:id="rId53"/>
    <p:sldId id="384" r:id="rId54"/>
    <p:sldId id="305" r:id="rId55"/>
    <p:sldId id="386" r:id="rId56"/>
    <p:sldId id="387" r:id="rId57"/>
    <p:sldId id="308" r:id="rId58"/>
    <p:sldId id="388" r:id="rId59"/>
    <p:sldId id="310" r:id="rId60"/>
    <p:sldId id="390" r:id="rId61"/>
    <p:sldId id="406" r:id="rId62"/>
    <p:sldId id="407" r:id="rId63"/>
    <p:sldId id="401" r:id="rId64"/>
    <p:sldId id="402" r:id="rId65"/>
    <p:sldId id="314" r:id="rId66"/>
    <p:sldId id="315" r:id="rId67"/>
    <p:sldId id="438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  <p:sldId id="330" r:id="rId82"/>
    <p:sldId id="331" r:id="rId83"/>
    <p:sldId id="332" r:id="rId84"/>
    <p:sldId id="333" r:id="rId85"/>
    <p:sldId id="349" r:id="rId86"/>
    <p:sldId id="439" r:id="rId87"/>
    <p:sldId id="435" r:id="rId8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DDDDD"/>
    <a:srgbClr val="87189D"/>
    <a:srgbClr val="00B388"/>
    <a:srgbClr val="418F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371" autoAdjust="0"/>
    <p:restoredTop sz="86395" autoAdjust="0"/>
  </p:normalViewPr>
  <p:slideViewPr>
    <p:cSldViewPr snapToGrid="0">
      <p:cViewPr varScale="1">
        <p:scale>
          <a:sx n="110" d="100"/>
          <a:sy n="110" d="100"/>
        </p:scale>
        <p:origin x="1376" y="168"/>
      </p:cViewPr>
      <p:guideLst/>
    </p:cSldViewPr>
  </p:slideViewPr>
  <p:outlineViewPr>
    <p:cViewPr>
      <p:scale>
        <a:sx n="33" d="100"/>
        <a:sy n="33" d="100"/>
      </p:scale>
      <p:origin x="0" y="-6296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notesMaster" Target="notesMasters/notesMaster1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5" Type="http://schemas.openxmlformats.org/officeDocument/2006/relationships/slide" Target="slides/slide1.xml"/><Relationship Id="rId90" Type="http://schemas.openxmlformats.org/officeDocument/2006/relationships/presProps" Target="presProps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93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91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theme" Target="theme/theme1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717B64-8658-9042-868E-D45BA5B35C7B}" type="datetimeFigureOut">
              <a:rPr lang="en-US" smtClean="0"/>
              <a:t>3/12/24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AEDB64-4C49-354C-93BB-49C2381953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325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C0430-6A21-2746-897F-E3904930082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7683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C0430-6A21-2746-897F-E3904930082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8483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C0430-6A21-2746-897F-E3904930082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7536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C0430-6A21-2746-897F-E3904930082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5722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C0430-6A21-2746-897F-E3904930082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9533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C0430-6A21-2746-897F-E3904930082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8855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C0430-6A21-2746-897F-E3904930082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13415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C0430-6A21-2746-897F-E3904930082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5332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C0430-6A21-2746-897F-E3904930082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62432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C0430-6A21-2746-897F-E3904930082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9558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D26D51-0AC3-5CC4-F2A3-B4708054FA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02C0CE7-AFAD-6446-5B02-A92E526FCA1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4CDE471-9D51-35BB-63C3-0F5F82BE4A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BF7F6A-4FAC-D939-37B6-38B8B9191B3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C0430-6A21-2746-897F-E3904930082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9464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CD89DA-6C15-F33E-854D-86596397B7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67618C0-5000-9FD9-0FB7-F29B40A375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CB0D667-A908-DF0D-2001-E831FF14D5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C4FC29-434E-0FF5-7470-FE32813C763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C0430-6A21-2746-897F-E3904930082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99246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C0430-6A21-2746-897F-E3904930082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906396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C0430-6A21-2746-897F-E3904930082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95469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C0430-6A21-2746-897F-E3904930082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94454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C0430-6A21-2746-897F-E3904930082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36661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C0430-6A21-2746-897F-E3904930082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78405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85DC8E-075A-91ED-6E88-112E9B1D53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22177CC-F0D5-EB5D-4E4E-4B9B951ECFC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235A4EF-BC04-3C68-3883-B7FC76BE0C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E31EF1-EBC5-D304-4817-72FC238AFF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C0430-6A21-2746-897F-E3904930082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39762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72BB23-9E61-EA68-D5D2-DBD4D5EFBA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47F7BAF-713F-D509-0C62-CF82A47B766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C92B59-C6BE-2B31-76EE-FA55DD01A6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960C78-D813-5F8B-844A-801613A8F0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C0430-6A21-2746-897F-E3904930082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34235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B5A1DF-CB4C-35DF-C6C1-C0F18CD657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2835A23-0824-2D52-FFA3-A788A7307FE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25597F1-E91C-1A31-CDB0-A36EED5DB8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E738D0-58AF-FEBD-D7F7-D0AC73E4A3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C0430-6A21-2746-897F-E3904930082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40870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C0430-6A21-2746-897F-E3904930082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69833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C0430-6A21-2746-897F-E3904930082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5082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C0430-6A21-2746-897F-E3904930082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81641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7F072C-57A1-1C6B-9301-85B7B0087C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DB374EC-7C04-AF14-1E6D-D222017FEC8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BBA2795-B617-F79B-CFB9-DD57876D5E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763302-AF7A-0136-28C5-0292E401D4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C0430-6A21-2746-897F-E3904930082F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40319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65038D-7F46-D86F-884C-2DCD3D4CB0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52F630-B695-1E60-0CF0-CF63B95FA28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1FD6E88-5F9D-2F91-6E65-715AA9F4A6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9065A8-7197-13A7-A4CD-8E3BEAC9B05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C0430-6A21-2746-897F-E3904930082F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2920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F199FA-9268-FE48-5548-1689DE7E20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DE575C2-5594-C0DB-B5F7-14D37B1723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3436D72-B994-42D9-861D-F41863BA0A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F9C902-B2DB-27AF-15F1-F2B1E7723EF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C0430-6A21-2746-897F-E3904930082F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05974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C0430-6A21-2746-897F-E3904930082F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76486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C0430-6A21-2746-897F-E3904930082F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35850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C0430-6A21-2746-897F-E3904930082F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47152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C0430-6A21-2746-897F-E3904930082F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38621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C0430-6A21-2746-897F-E3904930082F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07903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C0430-6A21-2746-897F-E3904930082F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97032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C0430-6A21-2746-897F-E3904930082F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761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C0430-6A21-2746-897F-E3904930082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87725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C0430-6A21-2746-897F-E3904930082F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97456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C0430-6A21-2746-897F-E3904930082F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86418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E4A358-D96D-D8EE-8E47-0CE979FCC7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76AD026-FA8C-827E-F89D-42CE2A31BB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0B4FA02-88C9-2B1E-F59E-643A2FD522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E048D5-B1D9-30C9-F27B-3119B780870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C0430-6A21-2746-897F-E3904930082F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55728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C0430-6A21-2746-897F-E3904930082F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12532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C0430-6A21-2746-897F-E3904930082F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03273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C0430-6A21-2746-897F-E3904930082F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83669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C0430-6A21-2746-897F-E3904930082F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42255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C0430-6A21-2746-897F-E3904930082F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14504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C0430-6A21-2746-897F-E3904930082F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167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C0430-6A21-2746-897F-E3904930082F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588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C0430-6A21-2746-897F-E3904930082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43003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C0430-6A21-2746-897F-E3904930082F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276407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C0430-6A21-2746-897F-E3904930082F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029505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C0430-6A21-2746-897F-E3904930082F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96271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C0430-6A21-2746-897F-E3904930082F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12110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C0430-6A21-2746-897F-E3904930082F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87943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C0430-6A21-2746-897F-E3904930082F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76571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C0430-6A21-2746-897F-E3904930082F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00387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C0430-6A21-2746-897F-E3904930082F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902086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C0430-6A21-2746-897F-E3904930082F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98713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C0430-6A21-2746-897F-E3904930082F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7358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C0430-6A21-2746-897F-E3904930082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24479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95ECB0-6BDC-3ABC-6D76-A902784117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6DF84F4-EB85-82A0-0FAD-8C8E05A894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6FD3E7C-A90B-D382-0071-66A7F83E0C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E6DD6B-2826-AA44-F331-4A640478BBE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C0430-6A21-2746-897F-E3904930082F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37408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C0430-6A21-2746-897F-E3904930082F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05084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C0430-6A21-2746-897F-E3904930082F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608049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C0430-6A21-2746-897F-E3904930082F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560670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C0430-6A21-2746-897F-E3904930082F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58505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C0430-6A21-2746-897F-E3904930082F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940589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C0430-6A21-2746-897F-E3904930082F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794840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C0430-6A21-2746-897F-E3904930082F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49303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C0430-6A21-2746-897F-E3904930082F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942312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C0430-6A21-2746-897F-E3904930082F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1373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C0430-6A21-2746-897F-E3904930082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247169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C0430-6A21-2746-897F-E3904930082F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466742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C0430-6A21-2746-897F-E3904930082F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02168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C0430-6A21-2746-897F-E3904930082F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836249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C0430-6A21-2746-897F-E3904930082F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185217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C0430-6A21-2746-897F-E3904930082F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72883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C0430-6A21-2746-897F-E3904930082F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350563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C0430-6A21-2746-897F-E3904930082F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084532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C0430-6A21-2746-897F-E3904930082F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36827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C0430-6A21-2746-897F-E3904930082F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70808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C0430-6A21-2746-897F-E3904930082F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6024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C0430-6A21-2746-897F-E3904930082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0907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03FA34-93B8-574E-8104-41A25F7E35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EBFC4FA-5CD7-7A1F-34A0-82681DD4CE1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09EDF1F-CD61-7A60-CBDD-090E45A388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2B65F8-E71F-069E-B74B-D8C151DF9A9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C0430-6A21-2746-897F-E3904930082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2568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770303-F4BD-47AC-A270-6CD8A40DD0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7AD5EB-2254-43C7-8BC9-A36DFFF711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5134407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1859B1-E633-4900-83C6-1106E7999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BA54C5-2A65-4F99-A816-D3CB615A64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742102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2AEF6DC-6399-433F-B884-2EEAA3E11BB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CAA0A55-31FC-4814-81CD-493DFED841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937054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923988-68E2-4F05-B76B-C794740ED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3D4C9B-F3D3-4309-BA17-4B493B56AA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36207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BB680-5EA1-41B9-87A1-C201C4561F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859390-6150-40FB-88D3-6D4164ADC3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713060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ED0A6F-123C-44C6-A6EF-CB35DD3C2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07C071-40B9-4CE3-91C6-1898EAAFCA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C660AD-95CF-4647-BA67-45B91ADFCF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178676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3BB67C-F56A-40AA-91ED-389AC58601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667A37-65E2-494D-8881-A3F779138A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0EBDB9-7960-41AA-AD40-19AFC3E057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C751F2-6F73-483A-8004-80A8F70FAEC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B1944D2-7AAC-4672-86CE-DEA987077D2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483763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E5145-5AC4-4C96-B368-47BFAE938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7740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54805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8ABB8E-9869-4B59-8584-FFE89D4CF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967BFE-A61D-4011-B86A-461DCC20B5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DC10AA-2DFA-42CA-A41A-C434AB68AC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563668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8CFFE4-9582-48FC-9F34-7AC082110D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440411B-AC01-48A1-8FA9-F5755019A08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E7EA95-D574-4662-9391-962D9432A5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097335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alpha val="53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EAC1D5C-61C2-4652-8780-7A56EFA46B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B26652-9283-430A-80CE-9E6AB4ABD4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Picture 6" descr="A logo with colorful letters&#10;&#10;Description automatically generated with medium confidence">
            <a:extLst>
              <a:ext uri="{FF2B5EF4-FFF2-40B4-BE49-F238E27FC236}">
                <a16:creationId xmlns:a16="http://schemas.microsoft.com/office/drawing/2014/main" id="{AECDE80D-73AA-789A-C8D5-713D29A7EA99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4847" y="6219500"/>
            <a:ext cx="1858527" cy="643467"/>
          </a:xfrm>
          <a:prstGeom prst="rect">
            <a:avLst/>
          </a:prstGeom>
        </p:spPr>
      </p:pic>
      <p:pic>
        <p:nvPicPr>
          <p:cNvPr id="8" name="Picture 7" descr="A black background with colorful letters&#10;&#10;Description automatically generated">
            <a:extLst>
              <a:ext uri="{FF2B5EF4-FFF2-40B4-BE49-F238E27FC236}">
                <a16:creationId xmlns:a16="http://schemas.microsoft.com/office/drawing/2014/main" id="{2445E764-409A-0CD0-592C-8467BDF53E70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6222" y="6219500"/>
            <a:ext cx="1858527" cy="643467"/>
          </a:xfrm>
          <a:prstGeom prst="rect">
            <a:avLst/>
          </a:prstGeom>
        </p:spPr>
      </p:pic>
      <p:pic>
        <p:nvPicPr>
          <p:cNvPr id="9" name="Picture 8" descr="A logo with colorful letters&#10;&#10;Description automatically generated">
            <a:extLst>
              <a:ext uri="{FF2B5EF4-FFF2-40B4-BE49-F238E27FC236}">
                <a16:creationId xmlns:a16="http://schemas.microsoft.com/office/drawing/2014/main" id="{F941D32D-ADD8-3E61-E608-004769A5FF49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3472" y="6219722"/>
            <a:ext cx="1858528" cy="643245"/>
          </a:xfrm>
          <a:prstGeom prst="rect">
            <a:avLst/>
          </a:prstGeom>
        </p:spPr>
      </p:pic>
      <p:pic>
        <p:nvPicPr>
          <p:cNvPr id="10" name="Picture 9" descr="A black and white text&#10;&#10;Description automatically generated">
            <a:extLst>
              <a:ext uri="{FF2B5EF4-FFF2-40B4-BE49-F238E27FC236}">
                <a16:creationId xmlns:a16="http://schemas.microsoft.com/office/drawing/2014/main" id="{DC2FC4B8-2763-90C3-7DD9-85D6F90D32E8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39" y="6219500"/>
            <a:ext cx="1385209" cy="558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0014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ixabay.com/en/agenda-work-balance-366244/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ixabay.com/en/agenda-work-balance-366244/" TargetMode="Externa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ixabay.com/en/agenda-work-balance-366244/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sap.com/documents/2012/09/2a404253-5b7c-0010-82c7-eda71af511fa.html" TargetMode="External"/><Relationship Id="rId4" Type="http://schemas.openxmlformats.org/officeDocument/2006/relationships/image" Target="../media/image3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tif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ixabay.com/en/agenda-work-balance-366244/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tif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tiff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tiff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tiff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tiff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tiff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tiff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rahamrobbo/building_gateway_services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tiff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rahamrobbo/building_gateway_services" TargetMode="External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5C5086-932D-89E9-367F-676733D8F18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/>
              <a:t>Building Gateway Services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E6FED7-BC4B-60C8-B1A8-518AD47563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93524" y="4149280"/>
            <a:ext cx="8101920" cy="68580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Graham Robinson</a:t>
            </a:r>
          </a:p>
          <a:p>
            <a:r>
              <a:rPr lang="en-US" dirty="0" err="1"/>
              <a:t>Yelcho</a:t>
            </a:r>
            <a:r>
              <a:rPr lang="en-US" dirty="0"/>
              <a:t> Systems Consulting</a:t>
            </a:r>
          </a:p>
        </p:txBody>
      </p:sp>
    </p:spTree>
    <p:extLst>
      <p:ext uri="{BB962C8B-B14F-4D97-AF65-F5344CB8AC3E}">
        <p14:creationId xmlns:p14="http://schemas.microsoft.com/office/powerpoint/2010/main" val="3980149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733" dirty="0"/>
              <a:t>Warning – I do not have all the answers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292F57-B573-DE1C-E40C-AA4032955FD4}"/>
              </a:ext>
            </a:extLst>
          </p:cNvPr>
          <p:cNvSpPr txBox="1"/>
          <p:nvPr/>
        </p:nvSpPr>
        <p:spPr>
          <a:xfrm>
            <a:off x="4727674" y="2458155"/>
            <a:ext cx="2736647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900" dirty="0"/>
              <a:t>🤷🏻‍♂️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38234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0998D8-64B8-C55D-3FA4-911B45F926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en on a notebook&#10;&#10;Description automatically generated">
            <a:extLst>
              <a:ext uri="{FF2B5EF4-FFF2-40B4-BE49-F238E27FC236}">
                <a16:creationId xmlns:a16="http://schemas.microsoft.com/office/drawing/2014/main" id="{4D98F6C4-8DBF-6058-4F23-A45B7284B2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7040353" y="2877469"/>
            <a:ext cx="5151647" cy="34344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E08BB1FD-D729-D45A-7F2C-9D2B0BC21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E9B2F62-7875-97DD-D6E8-4E2DC8AF8B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chemeClr val="bg2">
                    <a:lumMod val="75000"/>
                  </a:schemeClr>
                </a:solidFill>
              </a:rPr>
              <a:t>Some Warnings</a:t>
            </a:r>
          </a:p>
          <a:p>
            <a:r>
              <a:rPr lang="en-US" sz="4000" dirty="0"/>
              <a:t>Service Design</a:t>
            </a:r>
          </a:p>
          <a:p>
            <a:r>
              <a:rPr lang="en-US" sz="4000" dirty="0">
                <a:solidFill>
                  <a:schemeClr val="bg2">
                    <a:lumMod val="75000"/>
                  </a:schemeClr>
                </a:solidFill>
              </a:rPr>
              <a:t>Code patterns for reusability</a:t>
            </a:r>
          </a:p>
        </p:txBody>
      </p:sp>
    </p:spTree>
    <p:extLst>
      <p:ext uri="{BB962C8B-B14F-4D97-AF65-F5344CB8AC3E}">
        <p14:creationId xmlns:p14="http://schemas.microsoft.com/office/powerpoint/2010/main" val="29533273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 Design Principles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Design for Consumers</a:t>
            </a:r>
          </a:p>
          <a:p>
            <a:r>
              <a:rPr lang="en-US" sz="3600" dirty="0"/>
              <a:t>Think </a:t>
            </a:r>
            <a:r>
              <a:rPr lang="en-US" sz="3600" dirty="0" err="1"/>
              <a:t>oData</a:t>
            </a:r>
            <a:r>
              <a:rPr lang="en-US" sz="3600" dirty="0"/>
              <a:t> i.e. Entities, Associations, etc.</a:t>
            </a:r>
          </a:p>
          <a:p>
            <a:r>
              <a:rPr lang="en-US" sz="3600" dirty="0"/>
              <a:t>Leave SAP domain knowledge at the door</a:t>
            </a:r>
          </a:p>
          <a:p>
            <a:r>
              <a:rPr lang="en-US" sz="3600" dirty="0"/>
              <a:t>REST API’s should be self-describing</a:t>
            </a:r>
          </a:p>
          <a:p>
            <a:r>
              <a:rPr lang="en-US" sz="3600" dirty="0"/>
              <a:t>Function Imports should be for special cases only</a:t>
            </a:r>
          </a:p>
        </p:txBody>
      </p:sp>
    </p:spTree>
    <p:extLst>
      <p:ext uri="{BB962C8B-B14F-4D97-AF65-F5344CB8AC3E}">
        <p14:creationId xmlns:p14="http://schemas.microsoft.com/office/powerpoint/2010/main" val="484648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2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7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2" dur="10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7" dur="10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Consumer View of API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19FDDC6-E5D1-2962-DF8B-CB153D7393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303" y="1366810"/>
            <a:ext cx="11222200" cy="473618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644505" y="6511852"/>
            <a:ext cx="4310795" cy="2358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33" dirty="0">
                <a:solidFill>
                  <a:schemeClr val="bg1">
                    <a:lumMod val="65000"/>
                  </a:schemeClr>
                </a:solidFill>
              </a:rPr>
              <a:t>Source: http://</a:t>
            </a:r>
            <a:r>
              <a:rPr lang="en-US" sz="933" dirty="0" err="1">
                <a:solidFill>
                  <a:schemeClr val="bg1">
                    <a:lumMod val="65000"/>
                  </a:schemeClr>
                </a:solidFill>
              </a:rPr>
              <a:t>services.odata.org</a:t>
            </a:r>
            <a:r>
              <a:rPr lang="en-US" sz="933" dirty="0">
                <a:solidFill>
                  <a:schemeClr val="bg1">
                    <a:lumMod val="65000"/>
                  </a:schemeClr>
                </a:solidFill>
              </a:rPr>
              <a:t>/</a:t>
            </a:r>
            <a:r>
              <a:rPr lang="en-US" sz="933" dirty="0" err="1">
                <a:solidFill>
                  <a:schemeClr val="bg1">
                    <a:lumMod val="65000"/>
                  </a:schemeClr>
                </a:solidFill>
              </a:rPr>
              <a:t>northwind</a:t>
            </a:r>
            <a:r>
              <a:rPr lang="en-US" sz="933" dirty="0">
                <a:solidFill>
                  <a:schemeClr val="bg1">
                    <a:lumMod val="65000"/>
                  </a:schemeClr>
                </a:solidFill>
              </a:rPr>
              <a:t>/</a:t>
            </a:r>
            <a:r>
              <a:rPr lang="en-US" sz="933" dirty="0" err="1">
                <a:solidFill>
                  <a:schemeClr val="bg1">
                    <a:lumMod val="65000"/>
                  </a:schemeClr>
                </a:solidFill>
              </a:rPr>
              <a:t>northwind.svc</a:t>
            </a:r>
            <a:r>
              <a:rPr lang="en-US" sz="933" dirty="0">
                <a:solidFill>
                  <a:schemeClr val="bg1">
                    <a:lumMod val="65000"/>
                  </a:schemeClr>
                </a:solidFill>
              </a:rPr>
              <a:t>/$metadata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8660205" y="1365244"/>
            <a:ext cx="3074524" cy="220563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0081753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Bind Entity to DDIC Structure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D9FB6F5-70A5-C306-1273-CED5275426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333" y="1600201"/>
            <a:ext cx="5926667" cy="3505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AA1E447-8653-D528-C64B-B1F50AA71F0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2909"/>
          <a:stretch/>
        </p:blipFill>
        <p:spPr>
          <a:xfrm>
            <a:off x="6502400" y="2371809"/>
            <a:ext cx="5326943" cy="3012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2166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Bind Entity to DDIC Structure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112E3FA-F7F2-48A4-4887-2D704001EB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5464" y="1392387"/>
            <a:ext cx="9301071" cy="45254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522284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Bind Entity to DDIC Structure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392930-EC8E-5BF1-7430-98632E3B24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0553" y="1323210"/>
            <a:ext cx="10110893" cy="4622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299075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Bind Entity to DDIC Structure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EE03980-1AF5-DFF7-D8FD-C080C95D1A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480" y="1329467"/>
            <a:ext cx="10099040" cy="46346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269389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541" y="1340432"/>
            <a:ext cx="10099040" cy="46346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Bind Entity to DDIC Structure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878048" y="2391034"/>
            <a:ext cx="190148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Remove</a:t>
            </a:r>
            <a:br>
              <a:rPr lang="en-US" sz="2400" dirty="0">
                <a:solidFill>
                  <a:srgbClr val="FF0000"/>
                </a:solidFill>
              </a:rPr>
            </a:br>
            <a:r>
              <a:rPr lang="en-US" sz="2400" dirty="0">
                <a:solidFill>
                  <a:srgbClr val="FF0000"/>
                </a:solidFill>
              </a:rPr>
              <a:t>label</a:t>
            </a:r>
            <a:br>
              <a:rPr lang="en-US" sz="2400" dirty="0">
                <a:solidFill>
                  <a:srgbClr val="FF0000"/>
                </a:solidFill>
              </a:rPr>
            </a:br>
            <a:r>
              <a:rPr lang="en-US" sz="2400" dirty="0">
                <a:solidFill>
                  <a:srgbClr val="FF0000"/>
                </a:solidFill>
              </a:rPr>
              <a:t>suggestions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695514" y="4060876"/>
            <a:ext cx="88410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8E29"/>
                </a:solidFill>
              </a:rPr>
              <a:t>This means labels are determined at runtime rather than design-time</a:t>
            </a:r>
          </a:p>
        </p:txBody>
      </p:sp>
    </p:spTree>
    <p:extLst>
      <p:ext uri="{BB962C8B-B14F-4D97-AF65-F5344CB8AC3E}">
        <p14:creationId xmlns:p14="http://schemas.microsoft.com/office/powerpoint/2010/main" val="15255358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761095"/>
            <a:ext cx="12192000" cy="2448747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$metadata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6A6A9B-FEC3-DC6C-05F3-33B4301DA2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125" y="1314149"/>
            <a:ext cx="11905753" cy="22766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736685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3000" r="-13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FD0FB45-24DF-6572-764E-5FD6AEB441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B4E08D-0C74-5944-B951-A4412AEE3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82756"/>
            <a:ext cx="10515600" cy="1325563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E7E76AF-40F5-A275-3DB9-80752978857A}"/>
              </a:ext>
            </a:extLst>
          </p:cNvPr>
          <p:cNvGrpSpPr/>
          <p:nvPr/>
        </p:nvGrpSpPr>
        <p:grpSpPr>
          <a:xfrm>
            <a:off x="9000132" y="5781053"/>
            <a:ext cx="2225597" cy="369332"/>
            <a:chOff x="8050007" y="5862079"/>
            <a:chExt cx="2225597" cy="36933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4A94EC0-D6A1-BA14-E09C-AA1F3AE3E7CA}"/>
                </a:ext>
              </a:extLst>
            </p:cNvPr>
            <p:cNvSpPr txBox="1"/>
            <p:nvPr/>
          </p:nvSpPr>
          <p:spPr>
            <a:xfrm>
              <a:off x="8608481" y="5862079"/>
              <a:ext cx="16671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@</a:t>
              </a:r>
              <a:r>
                <a:rPr lang="en-US" dirty="0" err="1"/>
                <a:t>grahamrobbo</a:t>
              </a:r>
              <a:endParaRPr lang="en-AU" dirty="0"/>
            </a:p>
          </p:txBody>
        </p:sp>
        <p:pic>
          <p:nvPicPr>
            <p:cNvPr id="8" name="Picture 2">
              <a:extLst>
                <a:ext uri="{FF2B5EF4-FFF2-40B4-BE49-F238E27FC236}">
                  <a16:creationId xmlns:a16="http://schemas.microsoft.com/office/drawing/2014/main" id="{1E2D8CD7-3E67-06F5-4A13-8B8B15550D8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50007" y="5866745"/>
              <a:ext cx="540985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F67C2D1A-E0D5-FADD-C72C-ED60B746DED9}"/>
              </a:ext>
            </a:extLst>
          </p:cNvPr>
          <p:cNvGrpSpPr/>
          <p:nvPr/>
        </p:nvGrpSpPr>
        <p:grpSpPr>
          <a:xfrm>
            <a:off x="9000132" y="5298821"/>
            <a:ext cx="2977208" cy="386709"/>
            <a:chOff x="8095537" y="5379847"/>
            <a:chExt cx="2977208" cy="386709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6F7188E-7716-222A-7EE8-3A34D3C67E10}"/>
                </a:ext>
              </a:extLst>
            </p:cNvPr>
            <p:cNvSpPr txBox="1"/>
            <p:nvPr/>
          </p:nvSpPr>
          <p:spPr>
            <a:xfrm>
              <a:off x="8608481" y="5379847"/>
              <a:ext cx="24642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graham@yelcho.com.au</a:t>
              </a:r>
              <a:endParaRPr lang="en-US" dirty="0"/>
            </a:p>
          </p:txBody>
        </p:sp>
        <p:pic>
          <p:nvPicPr>
            <p:cNvPr id="11" name="Picture 6" descr="Email Symbol Icon PNG vector in SVG, PDF, AI, CDR format">
              <a:extLst>
                <a:ext uri="{FF2B5EF4-FFF2-40B4-BE49-F238E27FC236}">
                  <a16:creationId xmlns:a16="http://schemas.microsoft.com/office/drawing/2014/main" id="{298406D0-95A4-A18A-7677-78AEBDFFE85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95537" y="5406556"/>
              <a:ext cx="479665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C040E55-B7CF-899D-D308-00009E86E366}"/>
              </a:ext>
            </a:extLst>
          </p:cNvPr>
          <p:cNvGrpSpPr/>
          <p:nvPr/>
        </p:nvGrpSpPr>
        <p:grpSpPr>
          <a:xfrm>
            <a:off x="9000132" y="4865341"/>
            <a:ext cx="2199103" cy="387017"/>
            <a:chOff x="8155369" y="4946367"/>
            <a:chExt cx="2199103" cy="387017"/>
          </a:xfrm>
        </p:grpSpPr>
        <p:pic>
          <p:nvPicPr>
            <p:cNvPr id="13" name="Picture 8" descr="Simple Phone Icon In Circle transparent PNG - StickPNG">
              <a:extLst>
                <a:ext uri="{FF2B5EF4-FFF2-40B4-BE49-F238E27FC236}">
                  <a16:creationId xmlns:a16="http://schemas.microsoft.com/office/drawing/2014/main" id="{32BF80E1-059E-2B13-82D8-6A64538F02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5369" y="4946367"/>
              <a:ext cx="360000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6">
              <a:extLst>
                <a:ext uri="{FF2B5EF4-FFF2-40B4-BE49-F238E27FC236}">
                  <a16:creationId xmlns:a16="http://schemas.microsoft.com/office/drawing/2014/main" id="{909F084D-7CC1-291A-3D2E-4A9C539FF0E7}"/>
                </a:ext>
              </a:extLst>
            </p:cNvPr>
            <p:cNvSpPr txBox="1"/>
            <p:nvPr/>
          </p:nvSpPr>
          <p:spPr>
            <a:xfrm>
              <a:off x="8608481" y="4964052"/>
              <a:ext cx="17459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/>
                <a:t>+61 412 402 441</a:t>
              </a:r>
              <a:endParaRPr lang="en-AU" dirty="0"/>
            </a:p>
          </p:txBody>
        </p:sp>
      </p:grpSp>
      <p:pic>
        <p:nvPicPr>
          <p:cNvPr id="15" name="Content Placeholder 8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D9EAB6DE-5BB8-3EC6-AE26-32881A7031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90" y="2557485"/>
            <a:ext cx="4287837" cy="4287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8881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Dates &amp; Times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70387F4-9B12-902F-4C81-4038C8BA69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55837"/>
            <a:ext cx="12192000" cy="172893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788187" y="4616756"/>
            <a:ext cx="861562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FF8E29"/>
                </a:solidFill>
              </a:rPr>
              <a:t>Use </a:t>
            </a:r>
            <a:r>
              <a:rPr lang="en-US" sz="2400" dirty="0" err="1">
                <a:solidFill>
                  <a:srgbClr val="0070C0"/>
                </a:solidFill>
                <a:latin typeface="Droid Sans Mono" charset="0"/>
                <a:ea typeface="Droid Sans Mono" charset="0"/>
                <a:cs typeface="Droid Sans Mono" charset="0"/>
              </a:rPr>
              <a:t>Edm.DateTimeOffset</a:t>
            </a:r>
            <a:r>
              <a:rPr lang="en-US" sz="2400" dirty="0">
                <a:solidFill>
                  <a:srgbClr val="FF8E29"/>
                </a:solidFill>
              </a:rPr>
              <a:t> for date/time/timestamp properties</a:t>
            </a:r>
          </a:p>
          <a:p>
            <a:pPr algn="ctr"/>
            <a:endParaRPr lang="en-US" sz="2400" dirty="0">
              <a:solidFill>
                <a:srgbClr val="FF8E29"/>
              </a:solidFill>
            </a:endParaRPr>
          </a:p>
          <a:p>
            <a:pPr algn="ctr"/>
            <a:r>
              <a:rPr lang="en-US" sz="2400" dirty="0">
                <a:solidFill>
                  <a:srgbClr val="FF8E29"/>
                </a:solidFill>
              </a:rPr>
              <a:t>Don’t be tempted to use </a:t>
            </a:r>
            <a:r>
              <a:rPr lang="en-US" sz="2400" dirty="0" err="1">
                <a:solidFill>
                  <a:srgbClr val="FF8E29"/>
                </a:solidFill>
              </a:rPr>
              <a:t>Edm.String</a:t>
            </a:r>
            <a:r>
              <a:rPr lang="en-US" sz="2400" dirty="0">
                <a:solidFill>
                  <a:srgbClr val="FF8E29"/>
                </a:solidFill>
              </a:rPr>
              <a:t> “for convenience”</a:t>
            </a:r>
          </a:p>
        </p:txBody>
      </p:sp>
      <p:sp>
        <p:nvSpPr>
          <p:cNvPr id="6" name="Oval 5"/>
          <p:cNvSpPr/>
          <p:nvPr/>
        </p:nvSpPr>
        <p:spPr>
          <a:xfrm>
            <a:off x="2888107" y="3616572"/>
            <a:ext cx="1479029" cy="503381"/>
          </a:xfrm>
          <a:prstGeom prst="ellipse">
            <a:avLst/>
          </a:prstGeom>
          <a:noFill/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1590574"/>
            <a:ext cx="4408496" cy="12104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06452" y="1735114"/>
            <a:ext cx="7507016" cy="13204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020454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8E9C30-EB96-FD67-4336-2145507A18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en on a notebook&#10;&#10;Description automatically generated">
            <a:extLst>
              <a:ext uri="{FF2B5EF4-FFF2-40B4-BE49-F238E27FC236}">
                <a16:creationId xmlns:a16="http://schemas.microsoft.com/office/drawing/2014/main" id="{01DC36FB-BF6C-16E5-C312-FF0E45677A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7040353" y="2877469"/>
            <a:ext cx="5151647" cy="34344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ADF7FD5-60F7-1BE2-EF94-267B6B2EC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66A1871-BD26-6DCD-C61C-F0B6F3AB11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chemeClr val="bg2">
                    <a:lumMod val="75000"/>
                  </a:schemeClr>
                </a:solidFill>
              </a:rPr>
              <a:t>Some Warnings</a:t>
            </a:r>
          </a:p>
          <a:p>
            <a:r>
              <a:rPr lang="en-US" sz="4000" dirty="0">
                <a:solidFill>
                  <a:schemeClr val="bg2">
                    <a:lumMod val="75000"/>
                  </a:schemeClr>
                </a:solidFill>
              </a:rPr>
              <a:t>Service Design</a:t>
            </a:r>
          </a:p>
          <a:p>
            <a:r>
              <a:rPr lang="en-US" sz="4000" dirty="0"/>
              <a:t>Code patterns for reusability</a:t>
            </a:r>
          </a:p>
        </p:txBody>
      </p:sp>
    </p:spTree>
    <p:extLst>
      <p:ext uri="{BB962C8B-B14F-4D97-AF65-F5344CB8AC3E}">
        <p14:creationId xmlns:p14="http://schemas.microsoft.com/office/powerpoint/2010/main" val="14090685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patterns for Reusability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71CED86-BAD1-A577-29BF-EC8582EAC2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rule of reusability</a:t>
            </a:r>
          </a:p>
        </p:txBody>
      </p:sp>
      <p:sp>
        <p:nvSpPr>
          <p:cNvPr id="4" name="Rectangle 3"/>
          <p:cNvSpPr/>
          <p:nvPr/>
        </p:nvSpPr>
        <p:spPr>
          <a:xfrm>
            <a:off x="363868" y="2159080"/>
            <a:ext cx="11464260" cy="3447098"/>
          </a:xfrm>
          <a:prstGeom prst="rect">
            <a:avLst/>
          </a:prstGeom>
          <a:noFill/>
        </p:spPr>
        <p:txBody>
          <a:bodyPr wrap="square" lIns="121920" tIns="60960" rIns="121920" bIns="60960">
            <a:spAutoFit/>
          </a:bodyPr>
          <a:lstStyle/>
          <a:p>
            <a:pPr algn="ctr"/>
            <a:r>
              <a:rPr lang="en-AU" sz="72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accent6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encapsulate all business logic in</a:t>
            </a:r>
            <a:br>
              <a:rPr lang="en-AU" sz="72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accent6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</a:br>
            <a:r>
              <a:rPr lang="en-AU" sz="72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accent6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concrete classes</a:t>
            </a:r>
          </a:p>
        </p:txBody>
      </p:sp>
    </p:spTree>
    <p:extLst>
      <p:ext uri="{BB962C8B-B14F-4D97-AF65-F5344CB8AC3E}">
        <p14:creationId xmlns:p14="http://schemas.microsoft.com/office/powerpoint/2010/main" val="2245206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 class is not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An ABAP class that only contains static methods is not really a class</a:t>
            </a:r>
            <a:r>
              <a:rPr lang="is-IS" sz="3200" dirty="0"/>
              <a:t>…..</a:t>
            </a:r>
            <a:br>
              <a:rPr lang="is-IS" sz="3200" dirty="0"/>
            </a:br>
            <a:br>
              <a:rPr lang="is-IS" sz="3200" dirty="0"/>
            </a:br>
            <a:r>
              <a:rPr lang="is-IS" sz="2800" dirty="0"/>
              <a:t>... in all respects except object type it is analogous to a...</a:t>
            </a:r>
            <a:endParaRPr lang="en-US" sz="3200" dirty="0"/>
          </a:p>
        </p:txBody>
      </p:sp>
      <p:sp>
        <p:nvSpPr>
          <p:cNvPr id="4" name="TextBox 3"/>
          <p:cNvSpPr txBox="1"/>
          <p:nvPr/>
        </p:nvSpPr>
        <p:spPr>
          <a:xfrm>
            <a:off x="2584891" y="3718448"/>
            <a:ext cx="702221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/>
              <a:t>Function Group</a:t>
            </a:r>
          </a:p>
        </p:txBody>
      </p:sp>
    </p:spTree>
    <p:extLst>
      <p:ext uri="{BB962C8B-B14F-4D97-AF65-F5344CB8AC3E}">
        <p14:creationId xmlns:p14="http://schemas.microsoft.com/office/powerpoint/2010/main" val="3889564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patterns for Reusability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71CED86-BAD1-A577-29BF-EC8582EAC2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2nd rule of reusability</a:t>
            </a:r>
          </a:p>
        </p:txBody>
      </p:sp>
      <p:sp>
        <p:nvSpPr>
          <p:cNvPr id="4" name="Rectangle 3"/>
          <p:cNvSpPr/>
          <p:nvPr/>
        </p:nvSpPr>
        <p:spPr>
          <a:xfrm>
            <a:off x="363868" y="2946159"/>
            <a:ext cx="11464260" cy="1231106"/>
          </a:xfrm>
          <a:prstGeom prst="rect">
            <a:avLst/>
          </a:prstGeom>
          <a:noFill/>
        </p:spPr>
        <p:txBody>
          <a:bodyPr wrap="square" lIns="121920" tIns="60960" rIns="121920" bIns="60960">
            <a:spAutoFit/>
          </a:bodyPr>
          <a:lstStyle/>
          <a:p>
            <a:pPr algn="ctr"/>
            <a:r>
              <a:rPr lang="en-AU" sz="72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accent6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Refer to rule 1</a:t>
            </a:r>
          </a:p>
        </p:txBody>
      </p:sp>
    </p:spTree>
    <p:extLst>
      <p:ext uri="{BB962C8B-B14F-4D97-AF65-F5344CB8AC3E}">
        <p14:creationId xmlns:p14="http://schemas.microsoft.com/office/powerpoint/2010/main" val="38930006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patterns for reusability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I like the singleton design pattern in ABAP</a:t>
            </a:r>
          </a:p>
          <a:p>
            <a:pPr lvl="1"/>
            <a:r>
              <a:rPr lang="en-US" sz="3600" dirty="0"/>
              <a:t>Be aware that some people don’t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578342" y="3704684"/>
            <a:ext cx="90353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3600" dirty="0">
                <a:solidFill>
                  <a:srgbClr val="FF8E29"/>
                </a:solidFill>
              </a:rPr>
              <a:t>I don’t care – it works for me</a:t>
            </a:r>
            <a:endParaRPr lang="en-US" sz="3600" dirty="0">
              <a:solidFill>
                <a:srgbClr val="FF8E29"/>
              </a:solidFill>
            </a:endParaRPr>
          </a:p>
        </p:txBody>
      </p:sp>
      <p:pic>
        <p:nvPicPr>
          <p:cNvPr id="1026" name="Picture 2" descr="I DONUT CARE | Donut themed birthday party, Minnie mouse background, Donut  party">
            <a:extLst>
              <a:ext uri="{FF2B5EF4-FFF2-40B4-BE49-F238E27FC236}">
                <a16:creationId xmlns:a16="http://schemas.microsoft.com/office/drawing/2014/main" id="{EE963B3E-05E6-7651-206D-D50FB92E68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7650" y="1852342"/>
            <a:ext cx="3492008" cy="3704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94466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0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bldLvl="2"/>
      <p:bldP spid="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patterns for reusability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I like getters (&amp; sometimes setters) </a:t>
            </a:r>
            <a:r>
              <a:rPr lang="en-US" sz="1600" dirty="0"/>
              <a:t>i.e. Accessors &amp; </a:t>
            </a:r>
            <a:r>
              <a:rPr lang="en-US" sz="1600" dirty="0" err="1"/>
              <a:t>Mutators</a:t>
            </a:r>
            <a:endParaRPr lang="en-US" sz="1600" dirty="0"/>
          </a:p>
          <a:p>
            <a:pPr lvl="1"/>
            <a:r>
              <a:rPr lang="en-US" sz="3600" dirty="0"/>
              <a:t>Be aware that some people don’t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CEE260B-3A57-A921-9DCB-3A84DABF6186}"/>
              </a:ext>
            </a:extLst>
          </p:cNvPr>
          <p:cNvSpPr txBox="1"/>
          <p:nvPr/>
        </p:nvSpPr>
        <p:spPr>
          <a:xfrm>
            <a:off x="1578342" y="3704684"/>
            <a:ext cx="90353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3600" dirty="0">
                <a:solidFill>
                  <a:srgbClr val="FF8E29"/>
                </a:solidFill>
              </a:rPr>
              <a:t>I don’t care – it works for me</a:t>
            </a:r>
            <a:endParaRPr lang="en-US" sz="3600" dirty="0">
              <a:solidFill>
                <a:srgbClr val="FF8E29"/>
              </a:solidFill>
            </a:endParaRPr>
          </a:p>
        </p:txBody>
      </p:sp>
      <p:pic>
        <p:nvPicPr>
          <p:cNvPr id="5" name="Picture 2" descr="I DONUT CARE | Donut themed birthday party, Minnie mouse background, Donut  party">
            <a:extLst>
              <a:ext uri="{FF2B5EF4-FFF2-40B4-BE49-F238E27FC236}">
                <a16:creationId xmlns:a16="http://schemas.microsoft.com/office/drawing/2014/main" id="{334CA8DB-B854-BA1E-F7FF-825DF24C7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7650" y="1852342"/>
            <a:ext cx="3492008" cy="3704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65716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0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bldLvl="2"/>
      <p:bldP spid="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C0CBA8-FCF2-5CE5-8A04-B9ABB56B69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94FA117-4F55-D6D9-30E6-CA773ADDA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patterns for reusability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96D025-90F4-3F9A-F39F-2C5470112F94}"/>
              </a:ext>
            </a:extLst>
          </p:cNvPr>
          <p:cNvSpPr txBox="1"/>
          <p:nvPr/>
        </p:nvSpPr>
        <p:spPr>
          <a:xfrm>
            <a:off x="489337" y="3631962"/>
            <a:ext cx="45961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zcl_customer</a:t>
            </a:r>
            <a:r>
              <a:rPr lang="en-US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=&gt;get( </a:t>
            </a:r>
            <a:r>
              <a:rPr lang="en-US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cust_number</a:t>
            </a:r>
            <a:r>
              <a:rPr lang="en-US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)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2E22D79-372C-A6CF-B510-24F2422185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rtl="0" eaLnBrk="1" latinLnBrk="0" hangingPunct="1">
              <a:buNone/>
            </a:pPr>
            <a:r>
              <a:rPr lang="en-US" sz="28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p.s. I also like …</a:t>
            </a:r>
            <a:endParaRPr lang="en-AU" dirty="0">
              <a:effectLst/>
            </a:endParaRPr>
          </a:p>
          <a:p>
            <a:r>
              <a:rPr lang="en-US" sz="28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named factory methods</a:t>
            </a:r>
            <a:endParaRPr lang="en-AU" dirty="0">
              <a:effectLst/>
            </a:endParaRPr>
          </a:p>
          <a:p>
            <a:r>
              <a:rPr lang="en-US" sz="28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statement chaining</a:t>
            </a:r>
            <a:endParaRPr lang="en-AU" dirty="0">
              <a:effectLst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00040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636D11-0423-864D-F5A2-FAA46D9F83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56E209B-FEAA-1C43-0898-67440320C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patterns for reusability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A0979A-11BC-0DEA-26DE-2C7E86C7466C}"/>
              </a:ext>
            </a:extLst>
          </p:cNvPr>
          <p:cNvSpPr txBox="1"/>
          <p:nvPr/>
        </p:nvSpPr>
        <p:spPr>
          <a:xfrm>
            <a:off x="489337" y="3631962"/>
            <a:ext cx="7353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zcl_customer</a:t>
            </a:r>
            <a:r>
              <a:rPr lang="en-US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=&gt;get( </a:t>
            </a:r>
            <a:r>
              <a:rPr lang="en-US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cust_number</a:t>
            </a:r>
            <a:r>
              <a:rPr lang="en-US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)-&gt;</a:t>
            </a:r>
            <a:r>
              <a:rPr lang="en-US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set_priority</a:t>
            </a:r>
            <a:r>
              <a:rPr lang="en-US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( 1 )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FD325F2B-5209-982B-785A-DABC49F156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rtl="0" eaLnBrk="1" latinLnBrk="0" hangingPunct="1">
              <a:buNone/>
            </a:pPr>
            <a:r>
              <a:rPr lang="en-US" sz="28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p.s. I also like …</a:t>
            </a:r>
            <a:endParaRPr lang="en-AU" dirty="0">
              <a:effectLst/>
            </a:endParaRPr>
          </a:p>
          <a:p>
            <a:r>
              <a:rPr lang="en-US" sz="28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named factory methods</a:t>
            </a:r>
            <a:endParaRPr lang="en-AU" dirty="0">
              <a:effectLst/>
            </a:endParaRPr>
          </a:p>
          <a:p>
            <a:r>
              <a:rPr lang="en-US" sz="28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statement chaining</a:t>
            </a:r>
            <a:endParaRPr lang="en-AU" dirty="0">
              <a:effectLst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9313366"/>
      </p:ext>
    </p:extLst>
  </p:cSld>
  <p:clrMapOvr>
    <a:masterClrMapping/>
  </p:clrMapOvr>
  <p:transition spd="slow">
    <p:wipe dir="r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CA54CC-B8AD-885C-C425-3B45E8F26E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CCB2686-3EA7-F0FD-3304-DB7803E2B1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patterns for reusability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E2F704-7470-9680-2FF8-5DFF4CD04FFC}"/>
              </a:ext>
            </a:extLst>
          </p:cNvPr>
          <p:cNvSpPr txBox="1"/>
          <p:nvPr/>
        </p:nvSpPr>
        <p:spPr>
          <a:xfrm>
            <a:off x="489337" y="3631962"/>
            <a:ext cx="11213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zcl_customer</a:t>
            </a:r>
            <a:r>
              <a:rPr lang="en-US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=&gt;get( </a:t>
            </a:r>
            <a:r>
              <a:rPr lang="en-US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cust_number</a:t>
            </a:r>
            <a:r>
              <a:rPr lang="en-US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)-&gt;</a:t>
            </a:r>
            <a:r>
              <a:rPr lang="en-US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set_priority</a:t>
            </a:r>
            <a:r>
              <a:rPr lang="en-US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( 1 )-&gt;</a:t>
            </a:r>
            <a:r>
              <a:rPr lang="en-US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set_important</a:t>
            </a:r>
            <a:r>
              <a:rPr lang="en-US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US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abap_true</a:t>
            </a:r>
            <a:r>
              <a:rPr lang="en-US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).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F0C4202-5988-152C-FA4B-671A7577F1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rtl="0" eaLnBrk="1" latinLnBrk="0" hangingPunct="1">
              <a:buNone/>
            </a:pPr>
            <a:r>
              <a:rPr lang="en-US" sz="28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p.s. I also like …</a:t>
            </a:r>
            <a:endParaRPr lang="en-AU" dirty="0">
              <a:effectLst/>
            </a:endParaRPr>
          </a:p>
          <a:p>
            <a:r>
              <a:rPr lang="en-US" sz="28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named factory methods</a:t>
            </a:r>
            <a:endParaRPr lang="en-AU" dirty="0">
              <a:effectLst/>
            </a:endParaRPr>
          </a:p>
          <a:p>
            <a:r>
              <a:rPr lang="en-US" sz="28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statement chaining</a:t>
            </a:r>
            <a:endParaRPr lang="en-AU" dirty="0">
              <a:effectLst/>
            </a:endParaRPr>
          </a:p>
          <a:p>
            <a:endParaRPr lang="en-US" dirty="0"/>
          </a:p>
        </p:txBody>
      </p:sp>
      <p:pic>
        <p:nvPicPr>
          <p:cNvPr id="4098" name="Picture 2" descr="Free SAP ABAP Tutorial - Abap coding for beginners with tricks and examples  | Udemy">
            <a:extLst>
              <a:ext uri="{FF2B5EF4-FFF2-40B4-BE49-F238E27FC236}">
                <a16:creationId xmlns:a16="http://schemas.microsoft.com/office/drawing/2014/main" id="{769C81D9-8995-F99D-224E-796BABB5F0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3881" y="4187669"/>
            <a:ext cx="3204238" cy="1802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3900646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en on a notebook&#10;&#10;Description automatically generated">
            <a:extLst>
              <a:ext uri="{FF2B5EF4-FFF2-40B4-BE49-F238E27FC236}">
                <a16:creationId xmlns:a16="http://schemas.microsoft.com/office/drawing/2014/main" id="{21BF2394-179D-7CBF-50ED-49B4405DD8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7040353" y="2877469"/>
            <a:ext cx="5151647" cy="34344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Some Warnings</a:t>
            </a:r>
          </a:p>
          <a:p>
            <a:r>
              <a:rPr lang="en-US" sz="4000" dirty="0"/>
              <a:t>Service Design</a:t>
            </a:r>
          </a:p>
          <a:p>
            <a:r>
              <a:rPr lang="en-US" sz="4000" dirty="0"/>
              <a:t>Code patterns for reusability</a:t>
            </a:r>
          </a:p>
        </p:txBody>
      </p:sp>
    </p:spTree>
    <p:extLst>
      <p:ext uri="{BB962C8B-B14F-4D97-AF65-F5344CB8AC3E}">
        <p14:creationId xmlns:p14="http://schemas.microsoft.com/office/powerpoint/2010/main" val="14615162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patterns for reusability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85800" y="1843950"/>
            <a:ext cx="1082039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rgbClr val="FF8E29"/>
                </a:solidFill>
              </a:rPr>
              <a:t>You can implement your business logic however you like</a:t>
            </a:r>
            <a:r>
              <a:rPr lang="is-IS" sz="4000" dirty="0">
                <a:solidFill>
                  <a:srgbClr val="FF8E29"/>
                </a:solidFill>
              </a:rPr>
              <a:t>…</a:t>
            </a:r>
            <a:br>
              <a:rPr lang="is-IS" sz="4000" dirty="0">
                <a:solidFill>
                  <a:srgbClr val="FF8E29"/>
                </a:solidFill>
              </a:rPr>
            </a:br>
            <a:br>
              <a:rPr lang="is-IS" sz="4000" dirty="0">
                <a:solidFill>
                  <a:srgbClr val="FF8E29"/>
                </a:solidFill>
              </a:rPr>
            </a:br>
            <a:r>
              <a:rPr lang="is-IS" sz="4000" dirty="0">
                <a:solidFill>
                  <a:srgbClr val="FF8E29"/>
                </a:solidFill>
              </a:rPr>
              <a:t>just </a:t>
            </a:r>
            <a:r>
              <a:rPr lang="en-US" sz="4000" dirty="0">
                <a:solidFill>
                  <a:srgbClr val="FF8E29"/>
                </a:solidFill>
              </a:rPr>
              <a:t>remember the first &amp; second rules of reusability</a:t>
            </a:r>
          </a:p>
        </p:txBody>
      </p:sp>
    </p:spTree>
    <p:extLst>
      <p:ext uri="{BB962C8B-B14F-4D97-AF65-F5344CB8AC3E}">
        <p14:creationId xmlns:p14="http://schemas.microsoft.com/office/powerpoint/2010/main" val="1635215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Data Model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15AB33B-D093-09CA-B0F0-CE26CA924E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t="456" b="-456"/>
          <a:stretch/>
        </p:blipFill>
        <p:spPr>
          <a:xfrm>
            <a:off x="583672" y="1463730"/>
            <a:ext cx="3656029" cy="43481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9895" y="1407178"/>
            <a:ext cx="5180047" cy="466311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486762" y="858629"/>
            <a:ext cx="48670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Based upon </a:t>
            </a:r>
            <a:r>
              <a:rPr lang="en-US" sz="1600" dirty="0">
                <a:hlinkClick r:id="rId5"/>
              </a:rPr>
              <a:t>SAP Enterprise Procurement Model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7384567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1C7D0E-B0A7-CBF9-06EB-0833FADD7B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94554BF-65A0-AA9E-CE75-BF227A13FA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Provider Class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ED027B0-6F4D-1B97-BEC6-09A8BAAD4A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85EDB49-B111-8773-CA2E-EDDA95A86A33}"/>
              </a:ext>
            </a:extLst>
          </p:cNvPr>
          <p:cNvGrpSpPr/>
          <p:nvPr/>
        </p:nvGrpSpPr>
        <p:grpSpPr>
          <a:xfrm>
            <a:off x="5264779" y="1787289"/>
            <a:ext cx="886116" cy="838003"/>
            <a:chOff x="1618510" y="1206056"/>
            <a:chExt cx="664587" cy="62850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BE56CC77-69C1-5612-8BCE-F7AE903C4A0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18510" y="1206056"/>
              <a:ext cx="628502" cy="62850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D1DD691-0A3C-6549-29E1-3C1249F545A8}"/>
                </a:ext>
              </a:extLst>
            </p:cNvPr>
            <p:cNvSpPr txBox="1"/>
            <p:nvPr/>
          </p:nvSpPr>
          <p:spPr>
            <a:xfrm>
              <a:off x="1648067" y="1335641"/>
              <a:ext cx="635030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</a:rPr>
                <a:t>DPC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FCD5334B-AE81-C977-B019-F95BFCA25B8E}"/>
              </a:ext>
            </a:extLst>
          </p:cNvPr>
          <p:cNvGrpSpPr/>
          <p:nvPr/>
        </p:nvGrpSpPr>
        <p:grpSpPr>
          <a:xfrm>
            <a:off x="5262711" y="1774973"/>
            <a:ext cx="886116" cy="838003"/>
            <a:chOff x="1618510" y="1206056"/>
            <a:chExt cx="664587" cy="628502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D7A70CA-4C83-74EE-A4FA-8F81C9BCAF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18510" y="1206056"/>
              <a:ext cx="628502" cy="62850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E0467AB-08D2-3349-5ED4-68D49AD297D5}"/>
                </a:ext>
              </a:extLst>
            </p:cNvPr>
            <p:cNvSpPr txBox="1"/>
            <p:nvPr/>
          </p:nvSpPr>
          <p:spPr>
            <a:xfrm>
              <a:off x="1648067" y="1335641"/>
              <a:ext cx="635030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</a:rPr>
                <a:t>DPC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2C191B5-8E0A-9A7A-8117-418C286A712D}"/>
              </a:ext>
            </a:extLst>
          </p:cNvPr>
          <p:cNvGrpSpPr/>
          <p:nvPr/>
        </p:nvGrpSpPr>
        <p:grpSpPr>
          <a:xfrm>
            <a:off x="5249458" y="1774973"/>
            <a:ext cx="886116" cy="838003"/>
            <a:chOff x="1618510" y="1206056"/>
            <a:chExt cx="664587" cy="628502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31D6AC4-449A-6F34-63F0-2AD5CAD57ED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18510" y="1206056"/>
              <a:ext cx="628502" cy="62850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D546ABD-CB9C-07CA-3AC7-2FE74F897BEA}"/>
                </a:ext>
              </a:extLst>
            </p:cNvPr>
            <p:cNvSpPr txBox="1"/>
            <p:nvPr/>
          </p:nvSpPr>
          <p:spPr>
            <a:xfrm>
              <a:off x="1648067" y="1335641"/>
              <a:ext cx="635030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</a:rPr>
                <a:t>DPC</a:t>
              </a:r>
            </a:p>
          </p:txBody>
        </p:sp>
      </p:grp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DB44EDB-93C7-75D9-5CAE-2312EEF5548A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5683781" y="2625292"/>
            <a:ext cx="11186" cy="205569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4B81432-A222-4B15-8957-D13A70C4B272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5681713" y="2612976"/>
            <a:ext cx="1" cy="206800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64B0E28-4200-E0AA-C065-00C72C471ADD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5668460" y="2612976"/>
            <a:ext cx="28574" cy="206800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Alternate Process 1">
            <a:extLst>
              <a:ext uri="{FF2B5EF4-FFF2-40B4-BE49-F238E27FC236}">
                <a16:creationId xmlns:a16="http://schemas.microsoft.com/office/drawing/2014/main" id="{46A06072-459B-ED96-ED04-DBECE8B4981C}"/>
              </a:ext>
            </a:extLst>
          </p:cNvPr>
          <p:cNvSpPr/>
          <p:nvPr/>
        </p:nvSpPr>
        <p:spPr>
          <a:xfrm>
            <a:off x="5166612" y="4874189"/>
            <a:ext cx="1562891" cy="1347955"/>
          </a:xfrm>
          <a:prstGeom prst="flowChartAlternateProcess">
            <a:avLst/>
          </a:prstGeom>
          <a:scene3d>
            <a:camera prst="obliqueTopRight"/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9" name="Alternate Process 18">
            <a:extLst>
              <a:ext uri="{FF2B5EF4-FFF2-40B4-BE49-F238E27FC236}">
                <a16:creationId xmlns:a16="http://schemas.microsoft.com/office/drawing/2014/main" id="{A4BBF954-4D96-3CD9-C29F-C07DCB80DA45}"/>
              </a:ext>
            </a:extLst>
          </p:cNvPr>
          <p:cNvSpPr/>
          <p:nvPr/>
        </p:nvSpPr>
        <p:spPr>
          <a:xfrm>
            <a:off x="4991777" y="4777585"/>
            <a:ext cx="1562891" cy="1347955"/>
          </a:xfrm>
          <a:prstGeom prst="flowChartAlternateProcess">
            <a:avLst/>
          </a:prstGeom>
          <a:scene3d>
            <a:camera prst="obliqueTopRight"/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0" name="Alternate Process 19">
            <a:extLst>
              <a:ext uri="{FF2B5EF4-FFF2-40B4-BE49-F238E27FC236}">
                <a16:creationId xmlns:a16="http://schemas.microsoft.com/office/drawing/2014/main" id="{93ACBC75-95B6-FC80-9BBE-C9B2E23C202B}"/>
              </a:ext>
            </a:extLst>
          </p:cNvPr>
          <p:cNvSpPr/>
          <p:nvPr/>
        </p:nvSpPr>
        <p:spPr>
          <a:xfrm>
            <a:off x="4788577" y="4680984"/>
            <a:ext cx="1562891" cy="1347955"/>
          </a:xfrm>
          <a:prstGeom prst="flowChartAlternateProcess">
            <a:avLst/>
          </a:prstGeom>
          <a:scene3d>
            <a:camera prst="obliqueTopRight"/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B626666-348E-3A26-E046-6B141DA5A894}"/>
              </a:ext>
            </a:extLst>
          </p:cNvPr>
          <p:cNvSpPr txBox="1"/>
          <p:nvPr/>
        </p:nvSpPr>
        <p:spPr>
          <a:xfrm>
            <a:off x="4813616" y="5065998"/>
            <a:ext cx="14589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Class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3393C04-69AD-CD1E-BA7A-F4C9860F0F43}"/>
              </a:ext>
            </a:extLst>
          </p:cNvPr>
          <p:cNvSpPr txBox="1"/>
          <p:nvPr/>
        </p:nvSpPr>
        <p:spPr>
          <a:xfrm>
            <a:off x="7555835" y="4893296"/>
            <a:ext cx="335540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zcl_demo_customer</a:t>
            </a:r>
            <a:endParaRPr lang="en-US" dirty="0">
              <a:solidFill>
                <a:srgbClr val="0020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zcl_demo_salesorder</a:t>
            </a:r>
            <a:endParaRPr lang="en-US" dirty="0">
              <a:solidFill>
                <a:srgbClr val="0020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zcl_demo_salesorderitem</a:t>
            </a:r>
            <a:endParaRPr lang="en-US" dirty="0">
              <a:solidFill>
                <a:srgbClr val="0020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28172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B591E9-BBFD-7CA3-F08D-3F0255FD33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BCF036D-37B8-B9E7-980A-677AF25A33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consumers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AB646E3-9F33-C421-7E74-DDCB1677BA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7F5D3EA-81FD-A324-06E6-7AD32F04B926}"/>
              </a:ext>
            </a:extLst>
          </p:cNvPr>
          <p:cNvGrpSpPr/>
          <p:nvPr/>
        </p:nvGrpSpPr>
        <p:grpSpPr>
          <a:xfrm>
            <a:off x="2602209" y="1774973"/>
            <a:ext cx="886116" cy="838003"/>
            <a:chOff x="1618510" y="1206056"/>
            <a:chExt cx="664587" cy="62850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D82B8EA-431E-E537-73C4-9A44F0563B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18510" y="1206056"/>
              <a:ext cx="628502" cy="62850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D3C2E36-F59A-4B58-5F39-A3CEA0D15710}"/>
                </a:ext>
              </a:extLst>
            </p:cNvPr>
            <p:cNvSpPr txBox="1"/>
            <p:nvPr/>
          </p:nvSpPr>
          <p:spPr>
            <a:xfrm>
              <a:off x="1648067" y="1335641"/>
              <a:ext cx="635030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</a:rPr>
                <a:t>DPC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3C1C726F-6962-E3BE-AF8B-17DF18987C49}"/>
              </a:ext>
            </a:extLst>
          </p:cNvPr>
          <p:cNvGrpSpPr/>
          <p:nvPr/>
        </p:nvGrpSpPr>
        <p:grpSpPr>
          <a:xfrm>
            <a:off x="5262711" y="1774973"/>
            <a:ext cx="886116" cy="838003"/>
            <a:chOff x="1618510" y="1206056"/>
            <a:chExt cx="664587" cy="628502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35E159A-CC43-5473-1951-A32ACFBF90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18510" y="1206056"/>
              <a:ext cx="628502" cy="62850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585988B-27D7-BB8A-B7F2-D06978F550ED}"/>
                </a:ext>
              </a:extLst>
            </p:cNvPr>
            <p:cNvSpPr txBox="1"/>
            <p:nvPr/>
          </p:nvSpPr>
          <p:spPr>
            <a:xfrm>
              <a:off x="1648067" y="1335641"/>
              <a:ext cx="635030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</a:rPr>
                <a:t>DPC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5801D07-D896-33B6-ADCB-51CC80AA8207}"/>
              </a:ext>
            </a:extLst>
          </p:cNvPr>
          <p:cNvGrpSpPr/>
          <p:nvPr/>
        </p:nvGrpSpPr>
        <p:grpSpPr>
          <a:xfrm>
            <a:off x="7923213" y="1774973"/>
            <a:ext cx="886116" cy="838003"/>
            <a:chOff x="1618510" y="1206056"/>
            <a:chExt cx="664587" cy="628502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9843D80-A4C3-0ECB-AC58-EE6B044630E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18510" y="1206056"/>
              <a:ext cx="628502" cy="62850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5A8FEAE-4873-5BCF-5B0A-DF05564740CD}"/>
                </a:ext>
              </a:extLst>
            </p:cNvPr>
            <p:cNvSpPr txBox="1"/>
            <p:nvPr/>
          </p:nvSpPr>
          <p:spPr>
            <a:xfrm>
              <a:off x="1648067" y="1335641"/>
              <a:ext cx="635030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</a:rPr>
                <a:t>DPC</a:t>
              </a:r>
            </a:p>
          </p:txBody>
        </p:sp>
      </p:grp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20EE711-392E-E8F1-7451-421ABB32A783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3021211" y="2612976"/>
            <a:ext cx="2134200" cy="206800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58D1C95-BE08-2CD7-F9A9-06279DB5B4C8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5681713" y="2612976"/>
            <a:ext cx="1" cy="206800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5C9B103-6431-E865-EDEC-F9CA37AABFC4}"/>
              </a:ext>
            </a:extLst>
          </p:cNvPr>
          <p:cNvCxnSpPr>
            <a:cxnSpLocks/>
            <a:stCxn id="14" idx="2"/>
          </p:cNvCxnSpPr>
          <p:nvPr/>
        </p:nvCxnSpPr>
        <p:spPr>
          <a:xfrm flipH="1">
            <a:off x="6271843" y="2612976"/>
            <a:ext cx="2070372" cy="206800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Alternate Process 1">
            <a:extLst>
              <a:ext uri="{FF2B5EF4-FFF2-40B4-BE49-F238E27FC236}">
                <a16:creationId xmlns:a16="http://schemas.microsoft.com/office/drawing/2014/main" id="{33E9ACE2-4A0F-42AC-A2C0-3DDE23EB4782}"/>
              </a:ext>
            </a:extLst>
          </p:cNvPr>
          <p:cNvSpPr/>
          <p:nvPr/>
        </p:nvSpPr>
        <p:spPr>
          <a:xfrm>
            <a:off x="5166612" y="4874189"/>
            <a:ext cx="1562891" cy="1347955"/>
          </a:xfrm>
          <a:prstGeom prst="flowChartAlternateProcess">
            <a:avLst/>
          </a:prstGeom>
          <a:scene3d>
            <a:camera prst="obliqueTopRight"/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9" name="Alternate Process 18">
            <a:extLst>
              <a:ext uri="{FF2B5EF4-FFF2-40B4-BE49-F238E27FC236}">
                <a16:creationId xmlns:a16="http://schemas.microsoft.com/office/drawing/2014/main" id="{7CE87F5E-AAAA-CB09-C5D6-1025BA3B06AD}"/>
              </a:ext>
            </a:extLst>
          </p:cNvPr>
          <p:cNvSpPr/>
          <p:nvPr/>
        </p:nvSpPr>
        <p:spPr>
          <a:xfrm>
            <a:off x="4991777" y="4777585"/>
            <a:ext cx="1562891" cy="1347955"/>
          </a:xfrm>
          <a:prstGeom prst="flowChartAlternateProcess">
            <a:avLst/>
          </a:prstGeom>
          <a:scene3d>
            <a:camera prst="obliqueTopRight"/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0" name="Alternate Process 19">
            <a:extLst>
              <a:ext uri="{FF2B5EF4-FFF2-40B4-BE49-F238E27FC236}">
                <a16:creationId xmlns:a16="http://schemas.microsoft.com/office/drawing/2014/main" id="{DA5F2B41-AD69-18B9-7974-FA965A802DDF}"/>
              </a:ext>
            </a:extLst>
          </p:cNvPr>
          <p:cNvSpPr/>
          <p:nvPr/>
        </p:nvSpPr>
        <p:spPr>
          <a:xfrm>
            <a:off x="4788577" y="4680984"/>
            <a:ext cx="1562891" cy="1347955"/>
          </a:xfrm>
          <a:prstGeom prst="flowChartAlternateProcess">
            <a:avLst/>
          </a:prstGeom>
          <a:scene3d>
            <a:camera prst="obliqueTopRight"/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CC5E1E4-4C9E-E9D8-403D-CB14680F1CDB}"/>
              </a:ext>
            </a:extLst>
          </p:cNvPr>
          <p:cNvSpPr txBox="1"/>
          <p:nvPr/>
        </p:nvSpPr>
        <p:spPr>
          <a:xfrm>
            <a:off x="4813616" y="5065998"/>
            <a:ext cx="14589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Class</a:t>
            </a:r>
          </a:p>
        </p:txBody>
      </p:sp>
    </p:spTree>
    <p:extLst>
      <p:ext uri="{BB962C8B-B14F-4D97-AF65-F5344CB8AC3E}">
        <p14:creationId xmlns:p14="http://schemas.microsoft.com/office/powerpoint/2010/main" val="28958836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3F5A42-20AC-9FE8-A405-F70BF94EB2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68A635C-E5E2-C763-D1B0-83A20CE4F0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consumers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6860DBE-829D-A98F-93E9-44B7D610D6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87E45C8-6FAB-5A3A-331F-9CB4A9D83713}"/>
              </a:ext>
            </a:extLst>
          </p:cNvPr>
          <p:cNvGrpSpPr/>
          <p:nvPr/>
        </p:nvGrpSpPr>
        <p:grpSpPr>
          <a:xfrm>
            <a:off x="2602209" y="1774973"/>
            <a:ext cx="886116" cy="838003"/>
            <a:chOff x="1618510" y="1206056"/>
            <a:chExt cx="664587" cy="62850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8C2B836-B44F-4586-793D-A8CAFF9177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18510" y="1206056"/>
              <a:ext cx="628502" cy="62850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5067132-540B-279A-C7CC-507E854CCB71}"/>
                </a:ext>
              </a:extLst>
            </p:cNvPr>
            <p:cNvSpPr txBox="1"/>
            <p:nvPr/>
          </p:nvSpPr>
          <p:spPr>
            <a:xfrm>
              <a:off x="1648067" y="1335641"/>
              <a:ext cx="635030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</a:rPr>
                <a:t>DPC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25DFFFC-EEB2-6F81-E9CD-0E24515BA47C}"/>
              </a:ext>
            </a:extLst>
          </p:cNvPr>
          <p:cNvGrpSpPr/>
          <p:nvPr/>
        </p:nvGrpSpPr>
        <p:grpSpPr>
          <a:xfrm>
            <a:off x="5262711" y="1774973"/>
            <a:ext cx="886116" cy="838003"/>
            <a:chOff x="1618510" y="1206056"/>
            <a:chExt cx="664587" cy="628502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DC0FD94-2A94-401B-958A-21183476AE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18510" y="1206056"/>
              <a:ext cx="628502" cy="62850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CC2C495-2D7A-41A0-AFD3-184F4A554992}"/>
                </a:ext>
              </a:extLst>
            </p:cNvPr>
            <p:cNvSpPr txBox="1"/>
            <p:nvPr/>
          </p:nvSpPr>
          <p:spPr>
            <a:xfrm>
              <a:off x="1648067" y="1335641"/>
              <a:ext cx="635030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</a:rPr>
                <a:t>DPC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8D56AD9-F68F-12FF-1663-7457A3693380}"/>
              </a:ext>
            </a:extLst>
          </p:cNvPr>
          <p:cNvGrpSpPr/>
          <p:nvPr/>
        </p:nvGrpSpPr>
        <p:grpSpPr>
          <a:xfrm>
            <a:off x="7923213" y="1774973"/>
            <a:ext cx="886116" cy="838003"/>
            <a:chOff x="1618510" y="1206056"/>
            <a:chExt cx="664587" cy="628502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49CE95F6-B62F-25EE-F126-1B703A77F0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18510" y="1206056"/>
              <a:ext cx="628502" cy="62850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86312D7-684A-4095-54B6-FF4A505BA167}"/>
                </a:ext>
              </a:extLst>
            </p:cNvPr>
            <p:cNvSpPr txBox="1"/>
            <p:nvPr/>
          </p:nvSpPr>
          <p:spPr>
            <a:xfrm>
              <a:off x="1648067" y="1335641"/>
              <a:ext cx="635030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</a:rPr>
                <a:t>DPC</a:t>
              </a:r>
            </a:p>
          </p:txBody>
        </p:sp>
      </p:grp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B9F3978-ACC8-4C96-1CFF-F9047F4EC8C0}"/>
              </a:ext>
            </a:extLst>
          </p:cNvPr>
          <p:cNvCxnSpPr>
            <a:cxnSpLocks/>
            <a:stCxn id="4" idx="2"/>
            <a:endCxn id="7" idx="1"/>
          </p:cNvCxnSpPr>
          <p:nvPr/>
        </p:nvCxnSpPr>
        <p:spPr>
          <a:xfrm>
            <a:off x="3021211" y="2612976"/>
            <a:ext cx="1377369" cy="139975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6D1F1CF-A276-D678-8A9F-E0D599FFE817}"/>
              </a:ext>
            </a:extLst>
          </p:cNvPr>
          <p:cNvCxnSpPr>
            <a:cxnSpLocks/>
            <a:stCxn id="10" idx="2"/>
            <a:endCxn id="7" idx="0"/>
          </p:cNvCxnSpPr>
          <p:nvPr/>
        </p:nvCxnSpPr>
        <p:spPr>
          <a:xfrm>
            <a:off x="5681713" y="2612976"/>
            <a:ext cx="0" cy="133193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B0F263D-893B-ADF3-2041-68618C9A0026}"/>
              </a:ext>
            </a:extLst>
          </p:cNvPr>
          <p:cNvCxnSpPr>
            <a:cxnSpLocks/>
            <a:stCxn id="14" idx="2"/>
            <a:endCxn id="7" idx="7"/>
          </p:cNvCxnSpPr>
          <p:nvPr/>
        </p:nvCxnSpPr>
        <p:spPr>
          <a:xfrm flipH="1">
            <a:off x="6964845" y="2612976"/>
            <a:ext cx="1377370" cy="139975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Alternate Process 1">
            <a:extLst>
              <a:ext uri="{FF2B5EF4-FFF2-40B4-BE49-F238E27FC236}">
                <a16:creationId xmlns:a16="http://schemas.microsoft.com/office/drawing/2014/main" id="{2340C0A6-D924-7940-BD07-0792445DD00D}"/>
              </a:ext>
            </a:extLst>
          </p:cNvPr>
          <p:cNvSpPr/>
          <p:nvPr/>
        </p:nvSpPr>
        <p:spPr>
          <a:xfrm>
            <a:off x="5166612" y="4874189"/>
            <a:ext cx="1562891" cy="1347955"/>
          </a:xfrm>
          <a:prstGeom prst="flowChartAlternateProcess">
            <a:avLst/>
          </a:prstGeom>
          <a:scene3d>
            <a:camera prst="obliqueTopRight"/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9" name="Alternate Process 18">
            <a:extLst>
              <a:ext uri="{FF2B5EF4-FFF2-40B4-BE49-F238E27FC236}">
                <a16:creationId xmlns:a16="http://schemas.microsoft.com/office/drawing/2014/main" id="{90A0E8D2-4769-5428-B61E-55AA1354B928}"/>
              </a:ext>
            </a:extLst>
          </p:cNvPr>
          <p:cNvSpPr/>
          <p:nvPr/>
        </p:nvSpPr>
        <p:spPr>
          <a:xfrm>
            <a:off x="4991777" y="4777585"/>
            <a:ext cx="1562891" cy="1347955"/>
          </a:xfrm>
          <a:prstGeom prst="flowChartAlternateProcess">
            <a:avLst/>
          </a:prstGeom>
          <a:scene3d>
            <a:camera prst="obliqueTopRight"/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0" name="Alternate Process 19">
            <a:extLst>
              <a:ext uri="{FF2B5EF4-FFF2-40B4-BE49-F238E27FC236}">
                <a16:creationId xmlns:a16="http://schemas.microsoft.com/office/drawing/2014/main" id="{2825288A-F5E3-6DB3-F640-C9E53709AABC}"/>
              </a:ext>
            </a:extLst>
          </p:cNvPr>
          <p:cNvSpPr/>
          <p:nvPr/>
        </p:nvSpPr>
        <p:spPr>
          <a:xfrm>
            <a:off x="4788577" y="4680984"/>
            <a:ext cx="1562891" cy="1347955"/>
          </a:xfrm>
          <a:prstGeom prst="flowChartAlternateProcess">
            <a:avLst/>
          </a:prstGeom>
          <a:scene3d>
            <a:camera prst="obliqueTopRight"/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EEA19AA-0AB7-995B-3119-EA795D1AC7A7}"/>
              </a:ext>
            </a:extLst>
          </p:cNvPr>
          <p:cNvSpPr txBox="1"/>
          <p:nvPr/>
        </p:nvSpPr>
        <p:spPr>
          <a:xfrm>
            <a:off x="4813616" y="5065998"/>
            <a:ext cx="14589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Class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7C67289-AE7C-7534-9A08-18D0366B8DFD}"/>
              </a:ext>
            </a:extLst>
          </p:cNvPr>
          <p:cNvSpPr/>
          <p:nvPr/>
        </p:nvSpPr>
        <p:spPr>
          <a:xfrm>
            <a:off x="3867089" y="3944911"/>
            <a:ext cx="3629247" cy="46310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Common Interface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DCB5A17-5746-A187-8C27-49039840CAA3}"/>
              </a:ext>
            </a:extLst>
          </p:cNvPr>
          <p:cNvCxnSpPr/>
          <p:nvPr/>
        </p:nvCxnSpPr>
        <p:spPr>
          <a:xfrm flipH="1">
            <a:off x="5681709" y="4408019"/>
            <a:ext cx="3" cy="27296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4606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250">
        <p:wipe dir="d"/>
      </p:transition>
    </mc:Choice>
    <mc:Fallback xmlns="">
      <p:transition spd="slow">
        <p:wipe dir="d"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A9C3ABD-23E6-3155-68DD-8F8FA77033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267" y="1336980"/>
            <a:ext cx="7772400" cy="2919683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Replicate GW Method Interface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15A6E09-DDA8-F7DB-2D72-3FCAB6A1BA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r="29597"/>
          <a:stretch/>
        </p:blipFill>
        <p:spPr>
          <a:xfrm>
            <a:off x="3494571" y="2817116"/>
            <a:ext cx="8011627" cy="32096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813416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Avoid Using Deprecated Parameters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EDEC07E-954C-7BFB-9ED6-168B030D4E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157" y="1577047"/>
            <a:ext cx="11379689" cy="32096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234505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b="11035"/>
          <a:stretch/>
        </p:blipFill>
        <p:spPr>
          <a:xfrm>
            <a:off x="188336" y="1716637"/>
            <a:ext cx="5447541" cy="2304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Interface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0A4CD21-ECFF-133A-C8A2-CB22EA2D80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19350" y="4158576"/>
            <a:ext cx="11416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Model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88338" y="4860772"/>
            <a:ext cx="25810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Message Container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529048" y="5699794"/>
            <a:ext cx="33489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rgbClr val="0070C0"/>
                </a:solidFill>
              </a:rPr>
              <a:t>Untyped</a:t>
            </a:r>
            <a:r>
              <a:rPr lang="en-US" sz="2400" dirty="0">
                <a:solidFill>
                  <a:srgbClr val="0070C0"/>
                </a:solidFill>
              </a:rPr>
              <a:t> data object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0183" y="3499697"/>
            <a:ext cx="8584367" cy="19224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7" name="Straight Arrow Connector 16"/>
          <p:cNvCxnSpPr>
            <a:cxnSpLocks/>
            <a:stCxn id="16" idx="1"/>
          </p:cNvCxnSpPr>
          <p:nvPr/>
        </p:nvCxnSpPr>
        <p:spPr>
          <a:xfrm flipH="1" flipV="1">
            <a:off x="7958667" y="5141478"/>
            <a:ext cx="570381" cy="78914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cxnSpLocks/>
            <a:stCxn id="11" idx="3"/>
          </p:cNvCxnSpPr>
          <p:nvPr/>
        </p:nvCxnSpPr>
        <p:spPr>
          <a:xfrm flipV="1">
            <a:off x="2769433" y="4962785"/>
            <a:ext cx="615532" cy="1288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7" idx="3"/>
          </p:cNvCxnSpPr>
          <p:nvPr/>
        </p:nvCxnSpPr>
        <p:spPr>
          <a:xfrm>
            <a:off x="2161009" y="4389409"/>
            <a:ext cx="1154973" cy="40239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45559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  <p:bldP spid="16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ZCL_GW_MODEL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0A6383-6C55-7BAD-285E-2D313894D8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2764" y="3815327"/>
            <a:ext cx="9709637" cy="23929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128" y="1392472"/>
            <a:ext cx="8128000" cy="23029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580729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DPC-&gt;GET_MODEL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2A75BB-D945-6202-EB71-5ECCC8A18D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4963" y="1359210"/>
            <a:ext cx="6534718" cy="48177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877442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1A6475-9991-19D9-6C38-3F497E509A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en on a notebook&#10;&#10;Description automatically generated">
            <a:extLst>
              <a:ext uri="{FF2B5EF4-FFF2-40B4-BE49-F238E27FC236}">
                <a16:creationId xmlns:a16="http://schemas.microsoft.com/office/drawing/2014/main" id="{F779C5C4-6B18-6E7D-41FD-EF5907AA05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7040353" y="2877469"/>
            <a:ext cx="5151647" cy="34344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7312B14-2844-D8A4-AE7F-E2760995C9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1CF0472-C3CD-A95F-3926-D772A855A9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Some Warnings</a:t>
            </a:r>
          </a:p>
          <a:p>
            <a:r>
              <a:rPr lang="en-US" sz="4000" dirty="0">
                <a:solidFill>
                  <a:schemeClr val="bg2">
                    <a:lumMod val="75000"/>
                  </a:schemeClr>
                </a:solidFill>
              </a:rPr>
              <a:t>Service Design</a:t>
            </a:r>
          </a:p>
          <a:p>
            <a:r>
              <a:rPr lang="en-US" sz="4000" dirty="0">
                <a:solidFill>
                  <a:schemeClr val="bg2">
                    <a:lumMod val="75000"/>
                  </a:schemeClr>
                </a:solidFill>
              </a:rPr>
              <a:t>Code patterns for reusability</a:t>
            </a:r>
          </a:p>
        </p:txBody>
      </p:sp>
    </p:spTree>
    <p:extLst>
      <p:ext uri="{BB962C8B-B14F-4D97-AF65-F5344CB8AC3E}">
        <p14:creationId xmlns:p14="http://schemas.microsoft.com/office/powerpoint/2010/main" val="29351747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Call BO Class from DPC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5084A73-B3D9-9122-9B47-0975962844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727" y="2008682"/>
            <a:ext cx="11408549" cy="30380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9743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oData</a:t>
            </a:r>
            <a:r>
              <a:rPr lang="en-US" dirty="0"/>
              <a:t> Operations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C351698-D838-C84F-C603-ED45ED7D95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6895631"/>
              </p:ext>
            </p:extLst>
          </p:nvPr>
        </p:nvGraphicFramePr>
        <p:xfrm>
          <a:off x="799475" y="1968707"/>
          <a:ext cx="10593055" cy="3877628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21186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186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861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1861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11861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219200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Identify Primary Key(s)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Instantiate Class(es)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Call class methods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Fill Entity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4607">
                <a:tc>
                  <a:txBody>
                    <a:bodyPr/>
                    <a:lstStyle/>
                    <a:p>
                      <a:r>
                        <a:rPr lang="en-US" sz="2400" dirty="0"/>
                        <a:t>Create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4607">
                <a:tc>
                  <a:txBody>
                    <a:bodyPr/>
                    <a:lstStyle/>
                    <a:p>
                      <a:r>
                        <a:rPr lang="en-US" sz="2400" dirty="0"/>
                        <a:t>Read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4607">
                <a:tc>
                  <a:txBody>
                    <a:bodyPr/>
                    <a:lstStyle/>
                    <a:p>
                      <a:r>
                        <a:rPr lang="en-US" sz="2400" dirty="0"/>
                        <a:t>Update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64607">
                <a:tc>
                  <a:txBody>
                    <a:bodyPr/>
                    <a:lstStyle/>
                    <a:p>
                      <a:r>
                        <a:rPr lang="en-US" sz="2400" dirty="0"/>
                        <a:t>Delete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7607" y="5016710"/>
            <a:ext cx="511264" cy="53256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7607" y="4396945"/>
            <a:ext cx="511264" cy="53256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212" y="3699325"/>
            <a:ext cx="511264" cy="53256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9512" y="5010050"/>
            <a:ext cx="511264" cy="53256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9512" y="4390285"/>
            <a:ext cx="511264" cy="53256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1117" y="3692665"/>
            <a:ext cx="511264" cy="53256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1117" y="3060318"/>
            <a:ext cx="511264" cy="53256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8125" y="5010050"/>
            <a:ext cx="511264" cy="53256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8125" y="4390285"/>
            <a:ext cx="511264" cy="53256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9731" y="3060318"/>
            <a:ext cx="511264" cy="53256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66737" y="4400278"/>
            <a:ext cx="511264" cy="532567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8343" y="3702658"/>
            <a:ext cx="511264" cy="532567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8343" y="3070311"/>
            <a:ext cx="511264" cy="532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1041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GET_ENTITY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7056" y="3393401"/>
            <a:ext cx="2118608" cy="21186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BEAB094-012A-C418-8B1B-1DCCA72BF5FB}"/>
              </a:ext>
            </a:extLst>
          </p:cNvPr>
          <p:cNvSpPr txBox="1"/>
          <p:nvPr/>
        </p:nvSpPr>
        <p:spPr>
          <a:xfrm>
            <a:off x="2172754" y="1964267"/>
            <a:ext cx="56044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Identify Primary Key(s)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00CA673-89F5-DF7F-DCE0-924382D1DC72}"/>
              </a:ext>
            </a:extLst>
          </p:cNvPr>
          <p:cNvSpPr txBox="1"/>
          <p:nvPr/>
        </p:nvSpPr>
        <p:spPr>
          <a:xfrm>
            <a:off x="2172754" y="2676989"/>
            <a:ext cx="50754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Instantiate BO Class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E0F423-500E-FF83-A691-DCF528972ED4}"/>
              </a:ext>
            </a:extLst>
          </p:cNvPr>
          <p:cNvSpPr txBox="1"/>
          <p:nvPr/>
        </p:nvSpPr>
        <p:spPr>
          <a:xfrm>
            <a:off x="2172754" y="3394595"/>
            <a:ext cx="219643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Fill Entity</a:t>
            </a:r>
          </a:p>
        </p:txBody>
      </p:sp>
    </p:spTree>
    <p:extLst>
      <p:ext uri="{BB962C8B-B14F-4D97-AF65-F5344CB8AC3E}">
        <p14:creationId xmlns:p14="http://schemas.microsoft.com/office/powerpoint/2010/main" val="21883421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6956C66-667C-4008-D124-34554DD678EC}"/>
              </a:ext>
            </a:extLst>
          </p:cNvPr>
          <p:cNvSpPr/>
          <p:nvPr/>
        </p:nvSpPr>
        <p:spPr>
          <a:xfrm>
            <a:off x="0" y="5953405"/>
            <a:ext cx="2077156" cy="904595"/>
          </a:xfrm>
          <a:prstGeom prst="rect">
            <a:avLst/>
          </a:prstGeom>
          <a:solidFill>
            <a:srgbClr val="DDDDD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GET_ENTITY V1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61B826D-204F-D32F-2730-8B8F6813EB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06318" y="2557065"/>
            <a:ext cx="11402517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br>
              <a:rPr lang="en-US" sz="16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lt_keys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 = </a:t>
            </a: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io_tech_request_context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-&gt;</a:t>
            </a: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get_keys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( ). </a:t>
            </a:r>
            <a:r>
              <a:rPr lang="en-US" sz="1600" dirty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“ Identify Primary Key(s)</a:t>
            </a:r>
            <a:br>
              <a:rPr lang="en-US" sz="1600" dirty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600" dirty="0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READ TABLE </a:t>
            </a: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lt_keys</a:t>
            </a:r>
            <a:br>
              <a:rPr lang="en-US" sz="16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  </a:t>
            </a:r>
            <a:r>
              <a:rPr lang="en-US" sz="1600" dirty="0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WITH KEY 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name = </a:t>
            </a:r>
            <a:r>
              <a:rPr lang="en-US" sz="1600" dirty="0">
                <a:solidFill>
                  <a:srgbClr val="00B050"/>
                </a:solidFill>
                <a:latin typeface="Courier New" charset="0"/>
                <a:ea typeface="Courier New" charset="0"/>
                <a:cs typeface="Courier New" charset="0"/>
              </a:rPr>
              <a:t>'BP_ID'</a:t>
            </a:r>
            <a:br>
              <a:rPr lang="en-US" sz="16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  </a:t>
            </a:r>
            <a:r>
              <a:rPr lang="en-US" sz="1600" dirty="0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INTO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ls_key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.</a:t>
            </a:r>
            <a:br>
              <a:rPr lang="en-US" sz="1600" dirty="0">
                <a:latin typeface="Courier New" charset="0"/>
                <a:ea typeface="Courier New" charset="0"/>
                <a:cs typeface="Courier New" charset="0"/>
              </a:rPr>
            </a:br>
            <a:br>
              <a:rPr lang="en-US" sz="16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lv_bp_id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 = </a:t>
            </a: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ls_key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-value.</a:t>
            </a:r>
            <a:br>
              <a:rPr lang="en-US" sz="1600" dirty="0">
                <a:latin typeface="Courier New" charset="0"/>
                <a:ea typeface="Courier New" charset="0"/>
                <a:cs typeface="Courier New" charset="0"/>
              </a:rPr>
            </a:br>
            <a:br>
              <a:rPr lang="en-US" sz="16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lo_customer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 = </a:t>
            </a: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zcl_demo_customer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=&gt;</a:t>
            </a: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get_using_bp_id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( </a:t>
            </a: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lv_bp_id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 ). </a:t>
            </a:r>
            <a:r>
              <a:rPr lang="en-US" sz="1600" dirty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“ Instantiate BO Class</a:t>
            </a:r>
            <a:br>
              <a:rPr lang="en-US" sz="1600" dirty="0">
                <a:solidFill>
                  <a:schemeClr val="bg1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</a:br>
            <a:br>
              <a:rPr lang="en-US" sz="16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600" dirty="0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GET REFERENCE OF </a:t>
            </a: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er_entity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 INTO </a:t>
            </a: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lr_entity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. </a:t>
            </a:r>
            <a:r>
              <a:rPr lang="en-US" sz="1600" dirty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“ Fill entity</a:t>
            </a:r>
            <a:br>
              <a:rPr lang="en-US" sz="1600" dirty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lo_customer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-&gt;</a:t>
            </a: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zif_gw_methods~map_to_entity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(</a:t>
            </a:r>
            <a:br>
              <a:rPr lang="en-US" sz="16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  </a:t>
            </a:r>
            <a:r>
              <a:rPr lang="en-US" sz="1600" dirty="0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EXPORTING</a:t>
            </a:r>
            <a:br>
              <a:rPr lang="en-US" sz="16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    entity      = </a:t>
            </a: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lr_entity</a:t>
            </a:r>
            <a:br>
              <a:rPr lang="en-US" sz="16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    </a:t>
            </a: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entity_name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 = </a:t>
            </a: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io_tech_request_context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-&gt;</a:t>
            </a: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get_entity_type_name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( )</a:t>
            </a:r>
            <a:br>
              <a:rPr lang="en-US" sz="16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    model       = </a:t>
            </a: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io_model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 ).</a:t>
            </a:r>
            <a:br>
              <a:rPr lang="en-US" sz="1600" dirty="0">
                <a:latin typeface="Courier New" charset="0"/>
                <a:ea typeface="Courier New" charset="0"/>
                <a:cs typeface="Courier New" charset="0"/>
              </a:rPr>
            </a:br>
            <a:endParaRPr lang="en-US" sz="1600" dirty="0">
              <a:latin typeface="Courier New" charset="0"/>
              <a:ea typeface="Courier New" charset="0"/>
              <a:cs typeface="Courier New" charset="0"/>
            </a:endParaRPr>
          </a:p>
          <a:p>
            <a:br>
              <a:rPr lang="en-US" sz="2400" dirty="0">
                <a:latin typeface="Courier New" charset="0"/>
              </a:rPr>
            </a:br>
            <a:endParaRPr lang="en-US" sz="2400" dirty="0">
              <a:latin typeface="Courier New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7BC7BA0-F019-1500-DA84-0AC6EC4463C6}"/>
              </a:ext>
            </a:extLst>
          </p:cNvPr>
          <p:cNvSpPr/>
          <p:nvPr/>
        </p:nvSpPr>
        <p:spPr>
          <a:xfrm>
            <a:off x="394743" y="1469039"/>
            <a:ext cx="11402517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DATA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: </a:t>
            </a: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lt_keys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     TYPE /</a:t>
            </a: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iwbep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/</a:t>
            </a: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t_mgw_tech_pairs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,</a:t>
            </a:r>
            <a:br>
              <a:rPr lang="en-US" sz="16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      </a:t>
            </a: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ls_key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      LIKE LINE OF </a:t>
            </a: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lt_keys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,</a:t>
            </a:r>
            <a:br>
              <a:rPr lang="en-US" sz="16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      </a:t>
            </a: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lv_bp_id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    TYPE </a:t>
            </a: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snwd_partner_id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,</a:t>
            </a:r>
            <a:br>
              <a:rPr lang="en-US" sz="16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      </a:t>
            </a: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lo_customer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 TYPE REF TO </a:t>
            </a: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zif_demo_customer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,</a:t>
            </a:r>
            <a:br>
              <a:rPr lang="en-US" sz="16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      </a:t>
            </a: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lr_entity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   TYPE REF TO data.</a:t>
            </a:r>
            <a:br>
              <a:rPr lang="en-US" sz="1600" dirty="0">
                <a:latin typeface="Courier New" charset="0"/>
                <a:ea typeface="Courier New" charset="0"/>
                <a:cs typeface="Courier New" charset="0"/>
              </a:rPr>
            </a:br>
            <a:endParaRPr lang="en-US" sz="2400" dirty="0"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32252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2E27E0-DA5C-6D9D-5411-0B2140B0AA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1140EFB-EFBF-79FF-D038-5F02C25CBE66}"/>
              </a:ext>
            </a:extLst>
          </p:cNvPr>
          <p:cNvSpPr/>
          <p:nvPr/>
        </p:nvSpPr>
        <p:spPr>
          <a:xfrm>
            <a:off x="0" y="5953405"/>
            <a:ext cx="2077156" cy="904595"/>
          </a:xfrm>
          <a:prstGeom prst="rect">
            <a:avLst/>
          </a:prstGeom>
          <a:solidFill>
            <a:srgbClr val="DDDDD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698F2E4-CAF1-8A6D-B1F7-9990FD876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GET_ENTITY V2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D7D015C-73D1-90B0-EC9F-AD4BAB552D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9451604-968C-B512-ED15-4CAD1D01EE92}"/>
              </a:ext>
            </a:extLst>
          </p:cNvPr>
          <p:cNvSpPr/>
          <p:nvPr/>
        </p:nvSpPr>
        <p:spPr>
          <a:xfrm>
            <a:off x="394743" y="1144939"/>
            <a:ext cx="11402517" cy="6452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br>
              <a:rPr lang="en-US" sz="16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2133" dirty="0" err="1">
                <a:latin typeface="Courier New" charset="0"/>
                <a:ea typeface="Courier New" charset="0"/>
                <a:cs typeface="Courier New" charset="0"/>
              </a:rPr>
              <a:t>lt_keys</a:t>
            </a: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 = </a:t>
            </a:r>
            <a:r>
              <a:rPr lang="en-US" sz="2133" dirty="0" err="1">
                <a:latin typeface="Courier New" charset="0"/>
                <a:ea typeface="Courier New" charset="0"/>
                <a:cs typeface="Courier New" charset="0"/>
              </a:rPr>
              <a:t>io_tech_request_context</a:t>
            </a: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-&gt;</a:t>
            </a:r>
            <a:r>
              <a:rPr lang="en-US" sz="2133" dirty="0" err="1">
                <a:latin typeface="Courier New" charset="0"/>
                <a:ea typeface="Courier New" charset="0"/>
                <a:cs typeface="Courier New" charset="0"/>
              </a:rPr>
              <a:t>get_keys</a:t>
            </a: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( ).</a:t>
            </a:r>
            <a:br>
              <a:rPr lang="en-US" sz="2133" dirty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2400" dirty="0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READ TABLE </a:t>
            </a:r>
            <a:r>
              <a:rPr lang="en-US" sz="2400" dirty="0" err="1">
                <a:latin typeface="Courier New" charset="0"/>
                <a:ea typeface="Courier New" charset="0"/>
                <a:cs typeface="Courier New" charset="0"/>
              </a:rPr>
              <a:t>lt_keys</a:t>
            </a:r>
            <a:br>
              <a:rPr lang="en-US" sz="24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  </a:t>
            </a:r>
            <a:r>
              <a:rPr lang="en-US" sz="2400" dirty="0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WITH KEY </a:t>
            </a:r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name = </a:t>
            </a:r>
            <a:r>
              <a:rPr lang="en-US" sz="2400" dirty="0">
                <a:solidFill>
                  <a:srgbClr val="00B050"/>
                </a:solidFill>
                <a:latin typeface="Courier New" charset="0"/>
                <a:ea typeface="Courier New" charset="0"/>
                <a:cs typeface="Courier New" charset="0"/>
              </a:rPr>
              <a:t>'BP_ID'</a:t>
            </a:r>
            <a:br>
              <a:rPr lang="en-US" sz="24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  </a:t>
            </a:r>
            <a:r>
              <a:rPr lang="en-US" sz="2400" dirty="0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INTO</a:t>
            </a:r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400" dirty="0" err="1">
                <a:latin typeface="Courier New" charset="0"/>
                <a:ea typeface="Courier New" charset="0"/>
                <a:cs typeface="Courier New" charset="0"/>
              </a:rPr>
              <a:t>ls_key</a:t>
            </a:r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.</a:t>
            </a:r>
            <a:br>
              <a:rPr lang="en-US" sz="2400" dirty="0">
                <a:latin typeface="Courier New" charset="0"/>
                <a:ea typeface="Courier New" charset="0"/>
                <a:cs typeface="Courier New" charset="0"/>
              </a:rPr>
            </a:br>
            <a:br>
              <a:rPr lang="en-US" sz="24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2400" dirty="0" err="1">
                <a:latin typeface="Courier New" charset="0"/>
                <a:ea typeface="Courier New" charset="0"/>
                <a:cs typeface="Courier New" charset="0"/>
              </a:rPr>
              <a:t>lv_bp_id</a:t>
            </a:r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 = </a:t>
            </a:r>
            <a:r>
              <a:rPr lang="en-US" sz="2400" dirty="0" err="1">
                <a:latin typeface="Courier New" charset="0"/>
                <a:ea typeface="Courier New" charset="0"/>
                <a:cs typeface="Courier New" charset="0"/>
              </a:rPr>
              <a:t>ls_key</a:t>
            </a:r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-value.</a:t>
            </a:r>
            <a:br>
              <a:rPr lang="en-US" sz="2133" dirty="0">
                <a:latin typeface="Courier New" charset="0"/>
                <a:ea typeface="Courier New" charset="0"/>
                <a:cs typeface="Courier New" charset="0"/>
              </a:rPr>
            </a:br>
            <a:br>
              <a:rPr lang="en-US" sz="2133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2133" dirty="0" err="1">
                <a:latin typeface="Courier New" charset="0"/>
                <a:ea typeface="Courier New" charset="0"/>
                <a:cs typeface="Courier New" charset="0"/>
              </a:rPr>
              <a:t>lo_customer</a:t>
            </a: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 = </a:t>
            </a:r>
            <a:r>
              <a:rPr lang="en-US" sz="2133" dirty="0" err="1">
                <a:latin typeface="Courier New" charset="0"/>
                <a:ea typeface="Courier New" charset="0"/>
                <a:cs typeface="Courier New" charset="0"/>
              </a:rPr>
              <a:t>zcl_demo_customer</a:t>
            </a: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=&gt;</a:t>
            </a:r>
            <a:r>
              <a:rPr lang="en-US" sz="2133" dirty="0" err="1">
                <a:latin typeface="Courier New" charset="0"/>
                <a:ea typeface="Courier New" charset="0"/>
                <a:cs typeface="Courier New" charset="0"/>
              </a:rPr>
              <a:t>get_using_bp_id</a:t>
            </a: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( </a:t>
            </a:r>
            <a:r>
              <a:rPr lang="en-US" sz="2133" dirty="0" err="1">
                <a:latin typeface="Courier New" charset="0"/>
                <a:ea typeface="Courier New" charset="0"/>
                <a:cs typeface="Courier New" charset="0"/>
              </a:rPr>
              <a:t>lv_bp_id</a:t>
            </a: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 ).</a:t>
            </a:r>
            <a:br>
              <a:rPr lang="en-US" sz="2133" dirty="0">
                <a:solidFill>
                  <a:schemeClr val="bg1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</a:br>
            <a:br>
              <a:rPr lang="en-US" sz="2133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2133" dirty="0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GET REFERENCE OF </a:t>
            </a:r>
            <a:r>
              <a:rPr lang="en-US" sz="2133" dirty="0" err="1">
                <a:latin typeface="Courier New" charset="0"/>
                <a:ea typeface="Courier New" charset="0"/>
                <a:cs typeface="Courier New" charset="0"/>
              </a:rPr>
              <a:t>er_entity</a:t>
            </a: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 INTO </a:t>
            </a:r>
            <a:r>
              <a:rPr lang="en-US" sz="2133" dirty="0" err="1">
                <a:latin typeface="Courier New" charset="0"/>
                <a:ea typeface="Courier New" charset="0"/>
                <a:cs typeface="Courier New" charset="0"/>
              </a:rPr>
              <a:t>lr_entity</a:t>
            </a: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.</a:t>
            </a:r>
            <a:br>
              <a:rPr lang="en-US" sz="2133" dirty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2133" dirty="0" err="1">
                <a:latin typeface="Courier New" charset="0"/>
                <a:ea typeface="Courier New" charset="0"/>
                <a:cs typeface="Courier New" charset="0"/>
              </a:rPr>
              <a:t>lo_customer</a:t>
            </a: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-&gt;</a:t>
            </a:r>
            <a:r>
              <a:rPr lang="en-US" sz="2133" dirty="0" err="1">
                <a:latin typeface="Courier New" charset="0"/>
                <a:ea typeface="Courier New" charset="0"/>
                <a:cs typeface="Courier New" charset="0"/>
              </a:rPr>
              <a:t>zif_gw_methods~map_to_entity</a:t>
            </a: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(</a:t>
            </a:r>
            <a:br>
              <a:rPr lang="en-US" sz="2133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  </a:t>
            </a:r>
            <a:r>
              <a:rPr lang="en-US" sz="2133" dirty="0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EXPORTING</a:t>
            </a:r>
            <a:br>
              <a:rPr lang="en-US" sz="2133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    entity      = </a:t>
            </a:r>
            <a:r>
              <a:rPr lang="en-US" sz="2133" dirty="0" err="1">
                <a:latin typeface="Courier New" charset="0"/>
                <a:ea typeface="Courier New" charset="0"/>
                <a:cs typeface="Courier New" charset="0"/>
              </a:rPr>
              <a:t>lr_entity</a:t>
            </a:r>
            <a:br>
              <a:rPr lang="en-US" sz="2133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    </a:t>
            </a:r>
            <a:r>
              <a:rPr lang="en-US" sz="2133" dirty="0" err="1">
                <a:latin typeface="Courier New" charset="0"/>
                <a:ea typeface="Courier New" charset="0"/>
                <a:cs typeface="Courier New" charset="0"/>
              </a:rPr>
              <a:t>entity_name</a:t>
            </a: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 = </a:t>
            </a:r>
            <a:r>
              <a:rPr lang="en-US" sz="2133" dirty="0" err="1">
                <a:latin typeface="Courier New" charset="0"/>
                <a:ea typeface="Courier New" charset="0"/>
                <a:cs typeface="Courier New" charset="0"/>
              </a:rPr>
              <a:t>io_tech_request_context</a:t>
            </a: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-&gt;</a:t>
            </a:r>
            <a:r>
              <a:rPr lang="en-US" sz="2133" dirty="0" err="1">
                <a:latin typeface="Courier New" charset="0"/>
                <a:ea typeface="Courier New" charset="0"/>
                <a:cs typeface="Courier New" charset="0"/>
              </a:rPr>
              <a:t>get_entity_type_name</a:t>
            </a: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( )</a:t>
            </a:r>
            <a:br>
              <a:rPr lang="en-US" sz="2133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    model       = </a:t>
            </a:r>
            <a:r>
              <a:rPr lang="en-US" sz="2133" dirty="0" err="1">
                <a:latin typeface="Courier New" charset="0"/>
                <a:ea typeface="Courier New" charset="0"/>
                <a:cs typeface="Courier New" charset="0"/>
              </a:rPr>
              <a:t>io_model</a:t>
            </a: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 ).</a:t>
            </a:r>
            <a:br>
              <a:rPr lang="en-US" sz="1600" dirty="0">
                <a:latin typeface="Courier New" charset="0"/>
                <a:ea typeface="Courier New" charset="0"/>
                <a:cs typeface="Courier New" charset="0"/>
              </a:rPr>
            </a:br>
            <a:endParaRPr lang="en-US" sz="1600" dirty="0">
              <a:latin typeface="Courier New" charset="0"/>
              <a:ea typeface="Courier New" charset="0"/>
              <a:cs typeface="Courier New" charset="0"/>
            </a:endParaRPr>
          </a:p>
          <a:p>
            <a:br>
              <a:rPr lang="en-US" sz="2400" dirty="0">
                <a:latin typeface="Courier New" charset="0"/>
              </a:rPr>
            </a:br>
            <a:endParaRPr lang="en-US" sz="2400" dirty="0"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67871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6956C66-667C-4008-D124-34554DD678EC}"/>
              </a:ext>
            </a:extLst>
          </p:cNvPr>
          <p:cNvSpPr/>
          <p:nvPr/>
        </p:nvSpPr>
        <p:spPr>
          <a:xfrm>
            <a:off x="0" y="5953405"/>
            <a:ext cx="2077156" cy="904595"/>
          </a:xfrm>
          <a:prstGeom prst="rect">
            <a:avLst/>
          </a:prstGeom>
          <a:solidFill>
            <a:srgbClr val="DDDDD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GET_ENTITY V2 </a:t>
            </a:r>
            <a:r>
              <a:rPr lang="mr-IN" dirty="0"/>
              <a:t>–</a:t>
            </a:r>
            <a:r>
              <a:rPr lang="en-US" dirty="0"/>
              <a:t> Table Expression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61B826D-204F-D32F-2730-8B8F6813EB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94743" y="1469039"/>
            <a:ext cx="11402517" cy="62469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br>
              <a:rPr lang="en-US" sz="16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2133" dirty="0" err="1">
                <a:latin typeface="Courier New" charset="0"/>
                <a:ea typeface="Courier New" charset="0"/>
                <a:cs typeface="Courier New" charset="0"/>
              </a:rPr>
              <a:t>lt_keys</a:t>
            </a: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 = </a:t>
            </a:r>
            <a:r>
              <a:rPr lang="en-US" sz="2133" dirty="0" err="1">
                <a:latin typeface="Courier New" charset="0"/>
                <a:ea typeface="Courier New" charset="0"/>
                <a:cs typeface="Courier New" charset="0"/>
              </a:rPr>
              <a:t>io_tech_request_context</a:t>
            </a: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-&gt;</a:t>
            </a:r>
            <a:r>
              <a:rPr lang="en-US" sz="2133" dirty="0" err="1">
                <a:latin typeface="Courier New" charset="0"/>
                <a:ea typeface="Courier New" charset="0"/>
                <a:cs typeface="Courier New" charset="0"/>
              </a:rPr>
              <a:t>get_keys</a:t>
            </a: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( ).</a:t>
            </a:r>
            <a:br>
              <a:rPr lang="en-US" sz="2133" dirty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2133" dirty="0">
                <a:solidFill>
                  <a:schemeClr val="bg1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* READ TABLE </a:t>
            </a:r>
            <a:r>
              <a:rPr lang="en-US" sz="2133" dirty="0" err="1">
                <a:solidFill>
                  <a:schemeClr val="bg1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lt_keys</a:t>
            </a:r>
            <a:br>
              <a:rPr lang="en-US" sz="2133" dirty="0">
                <a:solidFill>
                  <a:schemeClr val="bg1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2133" dirty="0">
                <a:solidFill>
                  <a:schemeClr val="bg1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*   WITH KEY name = 'BP_ID'</a:t>
            </a:r>
            <a:br>
              <a:rPr lang="en-US" sz="2133" dirty="0">
                <a:solidFill>
                  <a:schemeClr val="bg1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2133" dirty="0">
                <a:solidFill>
                  <a:schemeClr val="bg1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*   INTO </a:t>
            </a:r>
            <a:r>
              <a:rPr lang="en-US" sz="2133" dirty="0" err="1">
                <a:solidFill>
                  <a:schemeClr val="bg1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ls_key</a:t>
            </a:r>
            <a:r>
              <a:rPr lang="en-US" sz="2133" dirty="0">
                <a:solidFill>
                  <a:schemeClr val="bg1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.</a:t>
            </a:r>
            <a:br>
              <a:rPr lang="en-US" sz="2133" dirty="0">
                <a:solidFill>
                  <a:schemeClr val="bg1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</a:br>
            <a:br>
              <a:rPr lang="en-US" sz="2133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2133" dirty="0" err="1">
                <a:latin typeface="Courier New" charset="0"/>
                <a:ea typeface="Courier New" charset="0"/>
                <a:cs typeface="Courier New" charset="0"/>
              </a:rPr>
              <a:t>lv_bp_id</a:t>
            </a: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 = </a:t>
            </a:r>
            <a:r>
              <a:rPr lang="en-US" sz="2133" dirty="0" err="1">
                <a:latin typeface="Courier New" charset="0"/>
                <a:ea typeface="Courier New" charset="0"/>
                <a:cs typeface="Courier New" charset="0"/>
              </a:rPr>
              <a:t>lt_keys</a:t>
            </a: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[ name = </a:t>
            </a:r>
            <a:r>
              <a:rPr lang="en-US" sz="2133" dirty="0">
                <a:solidFill>
                  <a:srgbClr val="92D050"/>
                </a:solidFill>
                <a:latin typeface="Courier New" charset="0"/>
                <a:ea typeface="Courier New" charset="0"/>
                <a:cs typeface="Courier New" charset="0"/>
              </a:rPr>
              <a:t>’BP_ID’</a:t>
            </a: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 ]-value.</a:t>
            </a:r>
            <a:br>
              <a:rPr lang="en-US" sz="2133" dirty="0">
                <a:latin typeface="Courier New" charset="0"/>
                <a:ea typeface="Courier New" charset="0"/>
                <a:cs typeface="Courier New" charset="0"/>
              </a:rPr>
            </a:br>
            <a:br>
              <a:rPr lang="en-US" sz="2133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2133" dirty="0" err="1">
                <a:latin typeface="Courier New" charset="0"/>
                <a:ea typeface="Courier New" charset="0"/>
                <a:cs typeface="Courier New" charset="0"/>
              </a:rPr>
              <a:t>lo_customer</a:t>
            </a: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 = </a:t>
            </a:r>
            <a:r>
              <a:rPr lang="en-US" sz="2133" dirty="0" err="1">
                <a:latin typeface="Courier New" charset="0"/>
                <a:ea typeface="Courier New" charset="0"/>
                <a:cs typeface="Courier New" charset="0"/>
              </a:rPr>
              <a:t>zcl_demo_customer</a:t>
            </a: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=&gt;</a:t>
            </a:r>
            <a:r>
              <a:rPr lang="en-US" sz="2133" dirty="0" err="1">
                <a:latin typeface="Courier New" charset="0"/>
                <a:ea typeface="Courier New" charset="0"/>
                <a:cs typeface="Courier New" charset="0"/>
              </a:rPr>
              <a:t>get_using_bp_id</a:t>
            </a: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( </a:t>
            </a:r>
            <a:r>
              <a:rPr lang="en-US" sz="2133" dirty="0" err="1">
                <a:latin typeface="Courier New" charset="0"/>
                <a:ea typeface="Courier New" charset="0"/>
                <a:cs typeface="Courier New" charset="0"/>
              </a:rPr>
              <a:t>lv_bp_id</a:t>
            </a: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 ).</a:t>
            </a:r>
            <a:br>
              <a:rPr lang="en-US" sz="2133" dirty="0">
                <a:solidFill>
                  <a:schemeClr val="bg1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</a:br>
            <a:br>
              <a:rPr lang="en-US" sz="2133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2133" dirty="0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GET REFERENCE OF </a:t>
            </a:r>
            <a:r>
              <a:rPr lang="en-US" sz="2133" dirty="0" err="1">
                <a:latin typeface="Courier New" charset="0"/>
                <a:ea typeface="Courier New" charset="0"/>
                <a:cs typeface="Courier New" charset="0"/>
              </a:rPr>
              <a:t>er_entity</a:t>
            </a: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 INTO </a:t>
            </a:r>
            <a:r>
              <a:rPr lang="en-US" sz="2133" dirty="0" err="1">
                <a:latin typeface="Courier New" charset="0"/>
                <a:ea typeface="Courier New" charset="0"/>
                <a:cs typeface="Courier New" charset="0"/>
              </a:rPr>
              <a:t>lr_entity</a:t>
            </a: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.</a:t>
            </a:r>
            <a:br>
              <a:rPr lang="en-US" sz="2133" dirty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2133" dirty="0" err="1">
                <a:latin typeface="Courier New" charset="0"/>
                <a:ea typeface="Courier New" charset="0"/>
                <a:cs typeface="Courier New" charset="0"/>
              </a:rPr>
              <a:t>lo_customer</a:t>
            </a: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-&gt;</a:t>
            </a:r>
            <a:r>
              <a:rPr lang="en-US" sz="2133" dirty="0" err="1">
                <a:latin typeface="Courier New" charset="0"/>
                <a:ea typeface="Courier New" charset="0"/>
                <a:cs typeface="Courier New" charset="0"/>
              </a:rPr>
              <a:t>zif_gw_methods~map_to_entity</a:t>
            </a: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(</a:t>
            </a:r>
            <a:br>
              <a:rPr lang="en-US" sz="2133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  </a:t>
            </a:r>
            <a:r>
              <a:rPr lang="en-US" sz="2133" dirty="0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EXPORTING</a:t>
            </a:r>
            <a:br>
              <a:rPr lang="en-US" sz="2133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    entity      = </a:t>
            </a:r>
            <a:r>
              <a:rPr lang="en-US" sz="2133" dirty="0" err="1">
                <a:latin typeface="Courier New" charset="0"/>
                <a:ea typeface="Courier New" charset="0"/>
                <a:cs typeface="Courier New" charset="0"/>
              </a:rPr>
              <a:t>lr_entity</a:t>
            </a:r>
            <a:br>
              <a:rPr lang="en-US" sz="2133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    </a:t>
            </a:r>
            <a:r>
              <a:rPr lang="en-US" sz="2133" dirty="0" err="1">
                <a:latin typeface="Courier New" charset="0"/>
                <a:ea typeface="Courier New" charset="0"/>
                <a:cs typeface="Courier New" charset="0"/>
              </a:rPr>
              <a:t>entity_name</a:t>
            </a: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 = </a:t>
            </a:r>
            <a:r>
              <a:rPr lang="en-US" sz="2133" dirty="0" err="1">
                <a:latin typeface="Courier New" charset="0"/>
                <a:ea typeface="Courier New" charset="0"/>
                <a:cs typeface="Courier New" charset="0"/>
              </a:rPr>
              <a:t>io_tech_request_context</a:t>
            </a: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-&gt;</a:t>
            </a:r>
            <a:r>
              <a:rPr lang="en-US" sz="2133" dirty="0" err="1">
                <a:latin typeface="Courier New" charset="0"/>
                <a:ea typeface="Courier New" charset="0"/>
                <a:cs typeface="Courier New" charset="0"/>
              </a:rPr>
              <a:t>get_entity_type_name</a:t>
            </a: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( )</a:t>
            </a:r>
            <a:br>
              <a:rPr lang="en-US" sz="2133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    model       = </a:t>
            </a:r>
            <a:r>
              <a:rPr lang="en-US" sz="2133" dirty="0" err="1">
                <a:latin typeface="Courier New" charset="0"/>
                <a:ea typeface="Courier New" charset="0"/>
                <a:cs typeface="Courier New" charset="0"/>
              </a:rPr>
              <a:t>io_model</a:t>
            </a: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 ).</a:t>
            </a:r>
            <a:br>
              <a:rPr lang="en-US" sz="1600" dirty="0">
                <a:latin typeface="Courier New" charset="0"/>
                <a:ea typeface="Courier New" charset="0"/>
                <a:cs typeface="Courier New" charset="0"/>
              </a:rPr>
            </a:br>
            <a:endParaRPr lang="en-US" sz="1600" dirty="0">
              <a:latin typeface="Courier New" charset="0"/>
              <a:ea typeface="Courier New" charset="0"/>
              <a:cs typeface="Courier New" charset="0"/>
            </a:endParaRPr>
          </a:p>
          <a:p>
            <a:br>
              <a:rPr lang="en-US" sz="2400" dirty="0">
                <a:latin typeface="Courier New" charset="0"/>
              </a:rPr>
            </a:br>
            <a:endParaRPr lang="en-US" sz="2400" dirty="0">
              <a:latin typeface="Courier New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338224" y="3322018"/>
            <a:ext cx="8521321" cy="434671"/>
          </a:xfrm>
          <a:prstGeom prst="roundRect">
            <a:avLst/>
          </a:prstGeom>
          <a:solidFill>
            <a:srgbClr val="FFFF00">
              <a:alpha val="4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956396031"/>
      </p:ext>
    </p:extLst>
  </p:cSld>
  <p:clrMapOvr>
    <a:masterClrMapping/>
  </p:clrMapOvr>
  <p:transition spd="slow">
    <p:wipe dir="d"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GET_ENTITY V2 </a:t>
            </a:r>
            <a:r>
              <a:rPr lang="mr-IN" dirty="0"/>
              <a:t>–</a:t>
            </a:r>
            <a:r>
              <a:rPr lang="en-US" dirty="0"/>
              <a:t> Table Expression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13E2166-06C9-2BEF-A376-66388B4F3D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94743" y="1469039"/>
            <a:ext cx="11402517" cy="52622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br>
              <a:rPr lang="en-US" sz="16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2133" dirty="0" err="1">
                <a:latin typeface="Courier New" charset="0"/>
                <a:ea typeface="Courier New" charset="0"/>
                <a:cs typeface="Courier New" charset="0"/>
              </a:rPr>
              <a:t>lt_keys</a:t>
            </a: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 = </a:t>
            </a:r>
            <a:r>
              <a:rPr lang="en-US" sz="2133" dirty="0" err="1">
                <a:latin typeface="Courier New" charset="0"/>
                <a:ea typeface="Courier New" charset="0"/>
                <a:cs typeface="Courier New" charset="0"/>
              </a:rPr>
              <a:t>io_tech_request_context</a:t>
            </a: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-&gt;</a:t>
            </a:r>
            <a:r>
              <a:rPr lang="en-US" sz="2133" dirty="0" err="1">
                <a:latin typeface="Courier New" charset="0"/>
                <a:ea typeface="Courier New" charset="0"/>
                <a:cs typeface="Courier New" charset="0"/>
              </a:rPr>
              <a:t>get_keys</a:t>
            </a: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( ).</a:t>
            </a:r>
            <a:br>
              <a:rPr lang="en-US" sz="2133" dirty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</a:br>
            <a:br>
              <a:rPr lang="en-US" sz="2133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2133" dirty="0" err="1">
                <a:latin typeface="Courier New" charset="0"/>
                <a:ea typeface="Courier New" charset="0"/>
                <a:cs typeface="Courier New" charset="0"/>
              </a:rPr>
              <a:t>lv_bp_id</a:t>
            </a: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 = </a:t>
            </a:r>
            <a:r>
              <a:rPr lang="en-US" sz="2133" dirty="0" err="1">
                <a:latin typeface="Courier New" charset="0"/>
                <a:ea typeface="Courier New" charset="0"/>
                <a:cs typeface="Courier New" charset="0"/>
              </a:rPr>
              <a:t>lt_keys</a:t>
            </a: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[ name = </a:t>
            </a:r>
            <a:r>
              <a:rPr lang="en-US" sz="2133" dirty="0">
                <a:solidFill>
                  <a:srgbClr val="00B050"/>
                </a:solidFill>
                <a:latin typeface="Courier New" charset="0"/>
                <a:ea typeface="Courier New" charset="0"/>
                <a:cs typeface="Courier New" charset="0"/>
              </a:rPr>
              <a:t>’BP_ID’</a:t>
            </a: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 ]-value.</a:t>
            </a:r>
            <a:br>
              <a:rPr lang="en-US" sz="2133" dirty="0">
                <a:latin typeface="Courier New" charset="0"/>
                <a:ea typeface="Courier New" charset="0"/>
                <a:cs typeface="Courier New" charset="0"/>
              </a:rPr>
            </a:br>
            <a:br>
              <a:rPr lang="en-US" sz="2133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2133" dirty="0" err="1">
                <a:latin typeface="Courier New" charset="0"/>
                <a:ea typeface="Courier New" charset="0"/>
                <a:cs typeface="Courier New" charset="0"/>
              </a:rPr>
              <a:t>lo_customer</a:t>
            </a: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 = </a:t>
            </a:r>
            <a:r>
              <a:rPr lang="en-US" sz="2133" dirty="0" err="1">
                <a:latin typeface="Courier New" charset="0"/>
                <a:ea typeface="Courier New" charset="0"/>
                <a:cs typeface="Courier New" charset="0"/>
              </a:rPr>
              <a:t>zcl_demo_customer</a:t>
            </a: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=&gt;</a:t>
            </a:r>
            <a:r>
              <a:rPr lang="en-US" sz="2133" dirty="0" err="1">
                <a:latin typeface="Courier New" charset="0"/>
                <a:ea typeface="Courier New" charset="0"/>
                <a:cs typeface="Courier New" charset="0"/>
              </a:rPr>
              <a:t>get_using_bp_id</a:t>
            </a: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( </a:t>
            </a:r>
            <a:r>
              <a:rPr lang="en-US" sz="2133" dirty="0" err="1">
                <a:latin typeface="Courier New" charset="0"/>
                <a:ea typeface="Courier New" charset="0"/>
                <a:cs typeface="Courier New" charset="0"/>
              </a:rPr>
              <a:t>lv_bp_id</a:t>
            </a: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 ).</a:t>
            </a:r>
            <a:br>
              <a:rPr lang="en-US" sz="2133" dirty="0">
                <a:solidFill>
                  <a:schemeClr val="bg1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</a:br>
            <a:br>
              <a:rPr lang="en-US" sz="2133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2133" dirty="0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GET REFERENCE OF </a:t>
            </a:r>
            <a:r>
              <a:rPr lang="en-US" sz="2133" dirty="0" err="1">
                <a:latin typeface="Courier New" charset="0"/>
                <a:ea typeface="Courier New" charset="0"/>
                <a:cs typeface="Courier New" charset="0"/>
              </a:rPr>
              <a:t>er_entity</a:t>
            </a: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 INTO </a:t>
            </a:r>
            <a:r>
              <a:rPr lang="en-US" sz="2133" dirty="0" err="1">
                <a:latin typeface="Courier New" charset="0"/>
                <a:ea typeface="Courier New" charset="0"/>
                <a:cs typeface="Courier New" charset="0"/>
              </a:rPr>
              <a:t>lr_entity</a:t>
            </a: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.</a:t>
            </a:r>
            <a:br>
              <a:rPr lang="en-US" sz="2133" dirty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2133" dirty="0" err="1">
                <a:latin typeface="Courier New" charset="0"/>
                <a:ea typeface="Courier New" charset="0"/>
                <a:cs typeface="Courier New" charset="0"/>
              </a:rPr>
              <a:t>lo_customer</a:t>
            </a: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-&gt;</a:t>
            </a:r>
            <a:r>
              <a:rPr lang="en-US" sz="2133" dirty="0" err="1">
                <a:latin typeface="Courier New" charset="0"/>
                <a:ea typeface="Courier New" charset="0"/>
                <a:cs typeface="Courier New" charset="0"/>
              </a:rPr>
              <a:t>zif_gw_methods~map_to_entity</a:t>
            </a: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(</a:t>
            </a:r>
            <a:br>
              <a:rPr lang="en-US" sz="2133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  </a:t>
            </a:r>
            <a:r>
              <a:rPr lang="en-US" sz="2133" dirty="0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EXPORTING</a:t>
            </a:r>
            <a:br>
              <a:rPr lang="en-US" sz="2133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    entity      = </a:t>
            </a:r>
            <a:r>
              <a:rPr lang="en-US" sz="2133" dirty="0" err="1">
                <a:latin typeface="Courier New" charset="0"/>
                <a:ea typeface="Courier New" charset="0"/>
                <a:cs typeface="Courier New" charset="0"/>
              </a:rPr>
              <a:t>lr_entity</a:t>
            </a:r>
            <a:br>
              <a:rPr lang="en-US" sz="2133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    </a:t>
            </a:r>
            <a:r>
              <a:rPr lang="en-US" sz="2133" dirty="0" err="1">
                <a:latin typeface="Courier New" charset="0"/>
                <a:ea typeface="Courier New" charset="0"/>
                <a:cs typeface="Courier New" charset="0"/>
              </a:rPr>
              <a:t>entity_name</a:t>
            </a: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 = </a:t>
            </a:r>
            <a:r>
              <a:rPr lang="en-US" sz="2133" dirty="0" err="1">
                <a:latin typeface="Courier New" charset="0"/>
                <a:ea typeface="Courier New" charset="0"/>
                <a:cs typeface="Courier New" charset="0"/>
              </a:rPr>
              <a:t>io_tech_request_context</a:t>
            </a: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-&gt;</a:t>
            </a:r>
            <a:r>
              <a:rPr lang="en-US" sz="2133" dirty="0" err="1">
                <a:latin typeface="Courier New" charset="0"/>
                <a:ea typeface="Courier New" charset="0"/>
                <a:cs typeface="Courier New" charset="0"/>
              </a:rPr>
              <a:t>get_entity_type_name</a:t>
            </a: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( )</a:t>
            </a:r>
            <a:br>
              <a:rPr lang="en-US" sz="2133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    model       = </a:t>
            </a:r>
            <a:r>
              <a:rPr lang="en-US" sz="2133" dirty="0" err="1">
                <a:latin typeface="Courier New" charset="0"/>
                <a:ea typeface="Courier New" charset="0"/>
                <a:cs typeface="Courier New" charset="0"/>
              </a:rPr>
              <a:t>io_model</a:t>
            </a: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 ).</a:t>
            </a:r>
            <a:br>
              <a:rPr lang="en-US" sz="1600" dirty="0">
                <a:latin typeface="Courier New" charset="0"/>
                <a:ea typeface="Courier New" charset="0"/>
                <a:cs typeface="Courier New" charset="0"/>
              </a:rPr>
            </a:br>
            <a:endParaRPr lang="en-US" sz="1600" dirty="0">
              <a:latin typeface="Courier New" charset="0"/>
              <a:ea typeface="Courier New" charset="0"/>
              <a:cs typeface="Courier New" charset="0"/>
            </a:endParaRPr>
          </a:p>
          <a:p>
            <a:br>
              <a:rPr lang="en-US" sz="2400" dirty="0">
                <a:latin typeface="Courier New" charset="0"/>
              </a:rPr>
            </a:br>
            <a:endParaRPr lang="en-US" sz="2400" dirty="0"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8761044"/>
      </p:ext>
    </p:extLst>
  </p:cSld>
  <p:clrMapOvr>
    <a:masterClrMapping/>
  </p:clrMapOvr>
  <p:transition spd="slow">
    <p:wipe dir="d"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733" dirty="0"/>
              <a:t>GET_ENTITY V2 </a:t>
            </a:r>
            <a:r>
              <a:rPr lang="mr-IN" sz="3733" dirty="0"/>
              <a:t>–</a:t>
            </a:r>
            <a:r>
              <a:rPr lang="en-US" sz="3733" dirty="0"/>
              <a:t> Conversion Operator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7D39CDB-21D3-8D55-4A6E-35BC488D7B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94743" y="1469039"/>
            <a:ext cx="11402517" cy="5590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br>
              <a:rPr lang="en-US" sz="16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2133" dirty="0" err="1">
                <a:latin typeface="Courier New" charset="0"/>
                <a:ea typeface="Courier New" charset="0"/>
                <a:cs typeface="Courier New" charset="0"/>
              </a:rPr>
              <a:t>lt_keys</a:t>
            </a: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 = </a:t>
            </a:r>
            <a:r>
              <a:rPr lang="en-US" sz="2133" dirty="0" err="1">
                <a:latin typeface="Courier New" charset="0"/>
                <a:ea typeface="Courier New" charset="0"/>
                <a:cs typeface="Courier New" charset="0"/>
              </a:rPr>
              <a:t>io_tech_request_context</a:t>
            </a: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-&gt;</a:t>
            </a:r>
            <a:r>
              <a:rPr lang="en-US" sz="2133" dirty="0" err="1">
                <a:latin typeface="Courier New" charset="0"/>
                <a:ea typeface="Courier New" charset="0"/>
                <a:cs typeface="Courier New" charset="0"/>
              </a:rPr>
              <a:t>get_keys</a:t>
            </a: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( ).</a:t>
            </a:r>
            <a:br>
              <a:rPr lang="en-US" sz="2133" dirty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</a:br>
            <a:br>
              <a:rPr lang="en-US" sz="2133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2133" dirty="0">
                <a:solidFill>
                  <a:schemeClr val="bg1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* </a:t>
            </a:r>
            <a:r>
              <a:rPr lang="en-US" sz="2133" dirty="0" err="1">
                <a:solidFill>
                  <a:schemeClr val="bg1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lv_bp_id</a:t>
            </a:r>
            <a:r>
              <a:rPr lang="en-US" sz="2133" dirty="0">
                <a:solidFill>
                  <a:schemeClr val="bg1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= </a:t>
            </a:r>
            <a:r>
              <a:rPr lang="en-US" sz="2133" dirty="0" err="1">
                <a:solidFill>
                  <a:schemeClr val="bg1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lt_keys</a:t>
            </a:r>
            <a:r>
              <a:rPr lang="en-US" sz="2133" dirty="0">
                <a:solidFill>
                  <a:schemeClr val="bg1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[ name = ’BP_ID’ ]-value.</a:t>
            </a:r>
            <a:br>
              <a:rPr lang="en-US" sz="2133" dirty="0">
                <a:solidFill>
                  <a:schemeClr val="bg1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</a:br>
            <a:br>
              <a:rPr lang="en-US" sz="2133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2133" dirty="0" err="1">
                <a:latin typeface="Courier New" charset="0"/>
                <a:ea typeface="Courier New" charset="0"/>
                <a:cs typeface="Courier New" charset="0"/>
              </a:rPr>
              <a:t>lo_customer</a:t>
            </a: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 = </a:t>
            </a:r>
            <a:r>
              <a:rPr lang="en-US" sz="2133" dirty="0" err="1">
                <a:latin typeface="Courier New" charset="0"/>
                <a:ea typeface="Courier New" charset="0"/>
                <a:cs typeface="Courier New" charset="0"/>
              </a:rPr>
              <a:t>zcl_demo_customer</a:t>
            </a: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=&gt;</a:t>
            </a:r>
            <a:r>
              <a:rPr lang="en-US" sz="2133" dirty="0" err="1">
                <a:latin typeface="Courier New" charset="0"/>
                <a:ea typeface="Courier New" charset="0"/>
                <a:cs typeface="Courier New" charset="0"/>
              </a:rPr>
              <a:t>get_using_bp_id</a:t>
            </a: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( </a:t>
            </a:r>
          </a:p>
          <a:p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       </a:t>
            </a:r>
            <a:r>
              <a:rPr lang="en-US" sz="2133" dirty="0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CONV #</a:t>
            </a: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( </a:t>
            </a:r>
            <a:r>
              <a:rPr lang="en-US" sz="2133" dirty="0" err="1">
                <a:latin typeface="Courier New" charset="0"/>
                <a:ea typeface="Courier New" charset="0"/>
                <a:cs typeface="Courier New" charset="0"/>
              </a:rPr>
              <a:t>lt_keys</a:t>
            </a: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[ name = </a:t>
            </a:r>
            <a:r>
              <a:rPr lang="en-US" sz="2133" dirty="0">
                <a:solidFill>
                  <a:srgbClr val="00B050"/>
                </a:solidFill>
                <a:latin typeface="Courier New" charset="0"/>
                <a:ea typeface="Courier New" charset="0"/>
                <a:cs typeface="Courier New" charset="0"/>
              </a:rPr>
              <a:t>‘BP_ID’ </a:t>
            </a: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]-value ) ).</a:t>
            </a:r>
            <a:br>
              <a:rPr lang="en-US" sz="2133" dirty="0">
                <a:solidFill>
                  <a:schemeClr val="bg1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</a:br>
            <a:br>
              <a:rPr lang="en-US" sz="2133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2133" dirty="0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GET REFERENCE OF </a:t>
            </a:r>
            <a:r>
              <a:rPr lang="en-US" sz="2133" dirty="0" err="1">
                <a:latin typeface="Courier New" charset="0"/>
                <a:ea typeface="Courier New" charset="0"/>
                <a:cs typeface="Courier New" charset="0"/>
              </a:rPr>
              <a:t>er_entity</a:t>
            </a: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 INTO </a:t>
            </a:r>
            <a:r>
              <a:rPr lang="en-US" sz="2133" dirty="0" err="1">
                <a:latin typeface="Courier New" charset="0"/>
                <a:ea typeface="Courier New" charset="0"/>
                <a:cs typeface="Courier New" charset="0"/>
              </a:rPr>
              <a:t>lr_entity</a:t>
            </a: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.</a:t>
            </a:r>
            <a:br>
              <a:rPr lang="en-US" sz="2133" dirty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2133" dirty="0" err="1">
                <a:latin typeface="Courier New" charset="0"/>
                <a:ea typeface="Courier New" charset="0"/>
                <a:cs typeface="Courier New" charset="0"/>
              </a:rPr>
              <a:t>lo_customer</a:t>
            </a: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-&gt;</a:t>
            </a:r>
            <a:r>
              <a:rPr lang="en-US" sz="2133" dirty="0" err="1">
                <a:latin typeface="Courier New" charset="0"/>
                <a:ea typeface="Courier New" charset="0"/>
                <a:cs typeface="Courier New" charset="0"/>
              </a:rPr>
              <a:t>zif_gw_methods~map_to_entity</a:t>
            </a: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(</a:t>
            </a:r>
            <a:br>
              <a:rPr lang="en-US" sz="2133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  </a:t>
            </a:r>
            <a:r>
              <a:rPr lang="en-US" sz="2133" dirty="0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EXPORTING</a:t>
            </a:r>
            <a:br>
              <a:rPr lang="en-US" sz="2133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    entity      = </a:t>
            </a:r>
            <a:r>
              <a:rPr lang="en-US" sz="2133" dirty="0" err="1">
                <a:latin typeface="Courier New" charset="0"/>
                <a:ea typeface="Courier New" charset="0"/>
                <a:cs typeface="Courier New" charset="0"/>
              </a:rPr>
              <a:t>lr_entity</a:t>
            </a:r>
            <a:br>
              <a:rPr lang="en-US" sz="2133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    </a:t>
            </a:r>
            <a:r>
              <a:rPr lang="en-US" sz="2133" dirty="0" err="1">
                <a:latin typeface="Courier New" charset="0"/>
                <a:ea typeface="Courier New" charset="0"/>
                <a:cs typeface="Courier New" charset="0"/>
              </a:rPr>
              <a:t>entity_name</a:t>
            </a: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 = </a:t>
            </a:r>
            <a:r>
              <a:rPr lang="en-US" sz="2133" dirty="0" err="1">
                <a:latin typeface="Courier New" charset="0"/>
                <a:ea typeface="Courier New" charset="0"/>
                <a:cs typeface="Courier New" charset="0"/>
              </a:rPr>
              <a:t>io_tech_request_context</a:t>
            </a: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-&gt;</a:t>
            </a:r>
            <a:r>
              <a:rPr lang="en-US" sz="2133" dirty="0" err="1">
                <a:latin typeface="Courier New" charset="0"/>
                <a:ea typeface="Courier New" charset="0"/>
                <a:cs typeface="Courier New" charset="0"/>
              </a:rPr>
              <a:t>get_entity_type_name</a:t>
            </a: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( )</a:t>
            </a:r>
            <a:br>
              <a:rPr lang="en-US" sz="2133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    model       = </a:t>
            </a:r>
            <a:r>
              <a:rPr lang="en-US" sz="2133" dirty="0" err="1">
                <a:latin typeface="Courier New" charset="0"/>
                <a:ea typeface="Courier New" charset="0"/>
                <a:cs typeface="Courier New" charset="0"/>
              </a:rPr>
              <a:t>io_model</a:t>
            </a: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 ).</a:t>
            </a:r>
            <a:br>
              <a:rPr lang="en-US" sz="1600" dirty="0">
                <a:latin typeface="Courier New" charset="0"/>
                <a:ea typeface="Courier New" charset="0"/>
                <a:cs typeface="Courier New" charset="0"/>
              </a:rPr>
            </a:br>
            <a:endParaRPr lang="en-US" sz="1600" dirty="0">
              <a:latin typeface="Courier New" charset="0"/>
              <a:ea typeface="Courier New" charset="0"/>
              <a:cs typeface="Courier New" charset="0"/>
            </a:endParaRPr>
          </a:p>
          <a:p>
            <a:br>
              <a:rPr lang="en-US" sz="2400" dirty="0">
                <a:latin typeface="Courier New" charset="0"/>
              </a:rPr>
            </a:br>
            <a:endParaRPr lang="en-US" sz="2400" dirty="0">
              <a:latin typeface="Courier New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1534094" y="3383076"/>
            <a:ext cx="6863045" cy="381683"/>
          </a:xfrm>
          <a:prstGeom prst="roundRect">
            <a:avLst/>
          </a:prstGeom>
          <a:solidFill>
            <a:srgbClr val="FFFF00">
              <a:alpha val="4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651600542"/>
      </p:ext>
    </p:extLst>
  </p:cSld>
  <p:clrMapOvr>
    <a:masterClrMapping/>
  </p:clrMapOvr>
  <p:transition spd="slow">
    <p:wipe dir="d"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733" dirty="0"/>
              <a:t>GET_ENTITY V2 </a:t>
            </a:r>
            <a:r>
              <a:rPr lang="mr-IN" sz="3733" dirty="0"/>
              <a:t>–</a:t>
            </a:r>
            <a:r>
              <a:rPr lang="en-US" sz="3733" dirty="0"/>
              <a:t> Conversion Operator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0119819-BACE-C71D-4137-C24B14A8E1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94743" y="1469039"/>
            <a:ext cx="11402517" cy="4933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br>
              <a:rPr lang="en-US" sz="16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2133" dirty="0" err="1">
                <a:latin typeface="Courier New" charset="0"/>
                <a:ea typeface="Courier New" charset="0"/>
                <a:cs typeface="Courier New" charset="0"/>
              </a:rPr>
              <a:t>lt_keys</a:t>
            </a: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 = </a:t>
            </a:r>
            <a:r>
              <a:rPr lang="en-US" sz="2133" dirty="0" err="1">
                <a:latin typeface="Courier New" charset="0"/>
                <a:ea typeface="Courier New" charset="0"/>
                <a:cs typeface="Courier New" charset="0"/>
              </a:rPr>
              <a:t>io_tech_request_context</a:t>
            </a: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-&gt;</a:t>
            </a:r>
            <a:r>
              <a:rPr lang="en-US" sz="2133" dirty="0" err="1">
                <a:latin typeface="Courier New" charset="0"/>
                <a:ea typeface="Courier New" charset="0"/>
                <a:cs typeface="Courier New" charset="0"/>
              </a:rPr>
              <a:t>get_keys</a:t>
            </a: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( ).</a:t>
            </a:r>
            <a:br>
              <a:rPr lang="en-US" sz="2133" dirty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</a:br>
            <a:br>
              <a:rPr lang="en-US" sz="2133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2133" dirty="0" err="1">
                <a:latin typeface="Courier New" charset="0"/>
                <a:ea typeface="Courier New" charset="0"/>
                <a:cs typeface="Courier New" charset="0"/>
              </a:rPr>
              <a:t>lo_customer</a:t>
            </a: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 = </a:t>
            </a:r>
            <a:r>
              <a:rPr lang="en-US" sz="2133" dirty="0" err="1">
                <a:latin typeface="Courier New" charset="0"/>
                <a:ea typeface="Courier New" charset="0"/>
                <a:cs typeface="Courier New" charset="0"/>
              </a:rPr>
              <a:t>zcl_demo_customer</a:t>
            </a: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=&gt;</a:t>
            </a:r>
            <a:r>
              <a:rPr lang="en-US" sz="2133" dirty="0" err="1">
                <a:latin typeface="Courier New" charset="0"/>
                <a:ea typeface="Courier New" charset="0"/>
                <a:cs typeface="Courier New" charset="0"/>
              </a:rPr>
              <a:t>get_using_bp_id</a:t>
            </a: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( </a:t>
            </a:r>
          </a:p>
          <a:p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       </a:t>
            </a:r>
            <a:r>
              <a:rPr lang="en-US" sz="2133" dirty="0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CONV #</a:t>
            </a: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( </a:t>
            </a:r>
            <a:r>
              <a:rPr lang="en-US" sz="2133" dirty="0" err="1">
                <a:latin typeface="Courier New" charset="0"/>
                <a:ea typeface="Courier New" charset="0"/>
                <a:cs typeface="Courier New" charset="0"/>
              </a:rPr>
              <a:t>lt_keys</a:t>
            </a: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[ name = </a:t>
            </a:r>
            <a:r>
              <a:rPr lang="en-US" sz="2133" dirty="0">
                <a:solidFill>
                  <a:srgbClr val="00B050"/>
                </a:solidFill>
                <a:latin typeface="Courier New" charset="0"/>
                <a:ea typeface="Courier New" charset="0"/>
                <a:cs typeface="Courier New" charset="0"/>
              </a:rPr>
              <a:t>‘BP_ID’ </a:t>
            </a: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]-value ) ).</a:t>
            </a:r>
            <a:br>
              <a:rPr lang="en-US" sz="2133" dirty="0">
                <a:solidFill>
                  <a:schemeClr val="bg1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</a:br>
            <a:br>
              <a:rPr lang="en-US" sz="2133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2133" dirty="0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GET REFERENCE OF </a:t>
            </a:r>
            <a:r>
              <a:rPr lang="en-US" sz="2133" dirty="0" err="1">
                <a:latin typeface="Courier New" charset="0"/>
                <a:ea typeface="Courier New" charset="0"/>
                <a:cs typeface="Courier New" charset="0"/>
              </a:rPr>
              <a:t>er_entity</a:t>
            </a: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 INTO </a:t>
            </a:r>
            <a:r>
              <a:rPr lang="en-US" sz="2133" dirty="0" err="1">
                <a:latin typeface="Courier New" charset="0"/>
                <a:ea typeface="Courier New" charset="0"/>
                <a:cs typeface="Courier New" charset="0"/>
              </a:rPr>
              <a:t>lr_entity</a:t>
            </a: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.</a:t>
            </a:r>
            <a:br>
              <a:rPr lang="en-US" sz="2133" dirty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2133" dirty="0" err="1">
                <a:latin typeface="Courier New" charset="0"/>
                <a:ea typeface="Courier New" charset="0"/>
                <a:cs typeface="Courier New" charset="0"/>
              </a:rPr>
              <a:t>lo_customer</a:t>
            </a: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-&gt;</a:t>
            </a:r>
            <a:r>
              <a:rPr lang="en-US" sz="2133" dirty="0" err="1">
                <a:latin typeface="Courier New" charset="0"/>
                <a:ea typeface="Courier New" charset="0"/>
                <a:cs typeface="Courier New" charset="0"/>
              </a:rPr>
              <a:t>zif_gw_methods~map_to_entity</a:t>
            </a: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(</a:t>
            </a:r>
            <a:br>
              <a:rPr lang="en-US" sz="2133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  </a:t>
            </a:r>
            <a:r>
              <a:rPr lang="en-US" sz="2133" dirty="0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EXPORTING</a:t>
            </a:r>
            <a:br>
              <a:rPr lang="en-US" sz="2133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    entity      = </a:t>
            </a:r>
            <a:r>
              <a:rPr lang="en-US" sz="2133" dirty="0" err="1">
                <a:latin typeface="Courier New" charset="0"/>
                <a:ea typeface="Courier New" charset="0"/>
                <a:cs typeface="Courier New" charset="0"/>
              </a:rPr>
              <a:t>lr_entity</a:t>
            </a:r>
            <a:br>
              <a:rPr lang="en-US" sz="2133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    </a:t>
            </a:r>
            <a:r>
              <a:rPr lang="en-US" sz="2133" dirty="0" err="1">
                <a:latin typeface="Courier New" charset="0"/>
                <a:ea typeface="Courier New" charset="0"/>
                <a:cs typeface="Courier New" charset="0"/>
              </a:rPr>
              <a:t>entity_name</a:t>
            </a: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 = </a:t>
            </a:r>
            <a:r>
              <a:rPr lang="en-US" sz="2133" dirty="0" err="1">
                <a:latin typeface="Courier New" charset="0"/>
                <a:ea typeface="Courier New" charset="0"/>
                <a:cs typeface="Courier New" charset="0"/>
              </a:rPr>
              <a:t>io_tech_request_context</a:t>
            </a: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-&gt;</a:t>
            </a:r>
            <a:r>
              <a:rPr lang="en-US" sz="2133" dirty="0" err="1">
                <a:latin typeface="Courier New" charset="0"/>
                <a:ea typeface="Courier New" charset="0"/>
                <a:cs typeface="Courier New" charset="0"/>
              </a:rPr>
              <a:t>get_entity_type_name</a:t>
            </a: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( )</a:t>
            </a:r>
            <a:br>
              <a:rPr lang="en-US" sz="2133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    model       = </a:t>
            </a:r>
            <a:r>
              <a:rPr lang="en-US" sz="2133" dirty="0" err="1">
                <a:latin typeface="Courier New" charset="0"/>
                <a:ea typeface="Courier New" charset="0"/>
                <a:cs typeface="Courier New" charset="0"/>
              </a:rPr>
              <a:t>io_model</a:t>
            </a: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 ).</a:t>
            </a:r>
            <a:br>
              <a:rPr lang="en-US" sz="1600" dirty="0">
                <a:latin typeface="Courier New" charset="0"/>
                <a:ea typeface="Courier New" charset="0"/>
                <a:cs typeface="Courier New" charset="0"/>
              </a:rPr>
            </a:br>
            <a:endParaRPr lang="en-US" sz="1600" dirty="0">
              <a:latin typeface="Courier New" charset="0"/>
              <a:ea typeface="Courier New" charset="0"/>
              <a:cs typeface="Courier New" charset="0"/>
            </a:endParaRPr>
          </a:p>
          <a:p>
            <a:br>
              <a:rPr lang="en-US" sz="2400" dirty="0">
                <a:latin typeface="Courier New" charset="0"/>
              </a:rPr>
            </a:br>
            <a:endParaRPr lang="en-US" sz="2400" dirty="0"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1417999"/>
      </p:ext>
    </p:extLst>
  </p:cSld>
  <p:clrMapOvr>
    <a:masterClrMapping/>
  </p:clrMapOvr>
  <p:transition spd="slow">
    <p:wipe dir="d"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733" dirty="0"/>
              <a:t>GET_ENTITY V2 </a:t>
            </a:r>
            <a:r>
              <a:rPr lang="mr-IN" sz="3733" dirty="0"/>
              <a:t>–</a:t>
            </a:r>
            <a:r>
              <a:rPr lang="en-US" sz="3733" dirty="0"/>
              <a:t> Reference Operator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A94CA70-FDA5-8002-877F-643CE0183C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94743" y="1469039"/>
            <a:ext cx="11402517" cy="4933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br>
              <a:rPr lang="en-US" sz="16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2133" dirty="0" err="1">
                <a:latin typeface="Courier New" charset="0"/>
                <a:ea typeface="Courier New" charset="0"/>
                <a:cs typeface="Courier New" charset="0"/>
              </a:rPr>
              <a:t>lt_keys</a:t>
            </a: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 = </a:t>
            </a:r>
            <a:r>
              <a:rPr lang="en-US" sz="2133" dirty="0" err="1">
                <a:latin typeface="Courier New" charset="0"/>
                <a:ea typeface="Courier New" charset="0"/>
                <a:cs typeface="Courier New" charset="0"/>
              </a:rPr>
              <a:t>io_tech_request_context</a:t>
            </a: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-&gt;</a:t>
            </a:r>
            <a:r>
              <a:rPr lang="en-US" sz="2133" dirty="0" err="1">
                <a:latin typeface="Courier New" charset="0"/>
                <a:ea typeface="Courier New" charset="0"/>
                <a:cs typeface="Courier New" charset="0"/>
              </a:rPr>
              <a:t>get_keys</a:t>
            </a: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( ).</a:t>
            </a:r>
            <a:br>
              <a:rPr lang="en-US" sz="2133" dirty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</a:br>
            <a:br>
              <a:rPr lang="en-US" sz="2133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2133" dirty="0" err="1">
                <a:latin typeface="Courier New" charset="0"/>
                <a:ea typeface="Courier New" charset="0"/>
                <a:cs typeface="Courier New" charset="0"/>
              </a:rPr>
              <a:t>lo_customer</a:t>
            </a: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 = </a:t>
            </a:r>
            <a:r>
              <a:rPr lang="en-US" sz="2133" dirty="0" err="1">
                <a:latin typeface="Courier New" charset="0"/>
                <a:ea typeface="Courier New" charset="0"/>
                <a:cs typeface="Courier New" charset="0"/>
              </a:rPr>
              <a:t>zcl_demo_customer</a:t>
            </a: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=&gt;</a:t>
            </a:r>
            <a:r>
              <a:rPr lang="en-US" sz="2133" dirty="0" err="1">
                <a:latin typeface="Courier New" charset="0"/>
                <a:ea typeface="Courier New" charset="0"/>
                <a:cs typeface="Courier New" charset="0"/>
              </a:rPr>
              <a:t>get_using_bp_id</a:t>
            </a: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( </a:t>
            </a:r>
          </a:p>
          <a:p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       </a:t>
            </a:r>
            <a:r>
              <a:rPr lang="en-US" sz="2133" dirty="0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CONV #</a:t>
            </a: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( </a:t>
            </a:r>
            <a:r>
              <a:rPr lang="en-US" sz="2133" dirty="0" err="1">
                <a:latin typeface="Courier New" charset="0"/>
                <a:ea typeface="Courier New" charset="0"/>
                <a:cs typeface="Courier New" charset="0"/>
              </a:rPr>
              <a:t>lt_keys</a:t>
            </a: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[ name = </a:t>
            </a:r>
            <a:r>
              <a:rPr lang="en-US" sz="2133" dirty="0">
                <a:solidFill>
                  <a:srgbClr val="00B050"/>
                </a:solidFill>
                <a:latin typeface="Courier New" charset="0"/>
                <a:ea typeface="Courier New" charset="0"/>
                <a:cs typeface="Courier New" charset="0"/>
              </a:rPr>
              <a:t>‘BP_ID’ </a:t>
            </a: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]-value ) ).</a:t>
            </a:r>
            <a:br>
              <a:rPr lang="en-US" sz="2133" dirty="0">
                <a:solidFill>
                  <a:schemeClr val="bg1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</a:br>
            <a:br>
              <a:rPr lang="en-US" sz="2133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2133" dirty="0">
                <a:solidFill>
                  <a:schemeClr val="bg1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* GET REFERENCE OF </a:t>
            </a:r>
            <a:r>
              <a:rPr lang="en-US" sz="2133" dirty="0" err="1">
                <a:solidFill>
                  <a:schemeClr val="bg1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er_entity</a:t>
            </a:r>
            <a:r>
              <a:rPr lang="en-US" sz="2133" dirty="0">
                <a:solidFill>
                  <a:schemeClr val="bg1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INTO </a:t>
            </a:r>
            <a:r>
              <a:rPr lang="en-US" sz="2133" dirty="0" err="1">
                <a:solidFill>
                  <a:schemeClr val="bg1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lr_entity</a:t>
            </a:r>
            <a:r>
              <a:rPr lang="en-US" sz="2133" dirty="0">
                <a:solidFill>
                  <a:schemeClr val="bg1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.</a:t>
            </a:r>
            <a:br>
              <a:rPr lang="en-US" sz="2133" dirty="0">
                <a:solidFill>
                  <a:schemeClr val="bg1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2133" dirty="0" err="1">
                <a:latin typeface="Courier New" charset="0"/>
                <a:ea typeface="Courier New" charset="0"/>
                <a:cs typeface="Courier New" charset="0"/>
              </a:rPr>
              <a:t>lo_customer</a:t>
            </a: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-&gt;</a:t>
            </a:r>
            <a:r>
              <a:rPr lang="en-US" sz="2133" dirty="0" err="1">
                <a:latin typeface="Courier New" charset="0"/>
                <a:ea typeface="Courier New" charset="0"/>
                <a:cs typeface="Courier New" charset="0"/>
              </a:rPr>
              <a:t>zif_gw_methods~map_to_entity</a:t>
            </a: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(</a:t>
            </a:r>
            <a:br>
              <a:rPr lang="en-US" sz="2133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  </a:t>
            </a:r>
            <a:r>
              <a:rPr lang="en-US" sz="2133" dirty="0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EXPORTING</a:t>
            </a:r>
            <a:br>
              <a:rPr lang="en-US" sz="2133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    entity      = </a:t>
            </a:r>
            <a:r>
              <a:rPr lang="en-US" sz="2133" dirty="0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REF #</a:t>
            </a: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( </a:t>
            </a:r>
            <a:r>
              <a:rPr lang="en-US" sz="2133" dirty="0" err="1">
                <a:latin typeface="Courier New" charset="0"/>
                <a:ea typeface="Courier New" charset="0"/>
                <a:cs typeface="Courier New" charset="0"/>
              </a:rPr>
              <a:t>er_entity</a:t>
            </a: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 )</a:t>
            </a:r>
            <a:br>
              <a:rPr lang="en-US" sz="2133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    </a:t>
            </a:r>
            <a:r>
              <a:rPr lang="en-US" sz="2133" dirty="0" err="1">
                <a:latin typeface="Courier New" charset="0"/>
                <a:ea typeface="Courier New" charset="0"/>
                <a:cs typeface="Courier New" charset="0"/>
              </a:rPr>
              <a:t>entity_name</a:t>
            </a: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 = </a:t>
            </a:r>
            <a:r>
              <a:rPr lang="en-US" sz="2133" dirty="0" err="1">
                <a:latin typeface="Courier New" charset="0"/>
                <a:ea typeface="Courier New" charset="0"/>
                <a:cs typeface="Courier New" charset="0"/>
              </a:rPr>
              <a:t>io_tech_request_context</a:t>
            </a: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-&gt;</a:t>
            </a:r>
            <a:r>
              <a:rPr lang="en-US" sz="2133" dirty="0" err="1">
                <a:latin typeface="Courier New" charset="0"/>
                <a:ea typeface="Courier New" charset="0"/>
                <a:cs typeface="Courier New" charset="0"/>
              </a:rPr>
              <a:t>get_entity_type_name</a:t>
            </a: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( )</a:t>
            </a:r>
            <a:br>
              <a:rPr lang="en-US" sz="2133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    model       = </a:t>
            </a:r>
            <a:r>
              <a:rPr lang="en-US" sz="2133" dirty="0" err="1">
                <a:latin typeface="Courier New" charset="0"/>
                <a:ea typeface="Courier New" charset="0"/>
                <a:cs typeface="Courier New" charset="0"/>
              </a:rPr>
              <a:t>io_model</a:t>
            </a: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 ).</a:t>
            </a:r>
            <a:br>
              <a:rPr lang="en-US" sz="1600" dirty="0">
                <a:latin typeface="Courier New" charset="0"/>
                <a:ea typeface="Courier New" charset="0"/>
                <a:cs typeface="Courier New" charset="0"/>
              </a:rPr>
            </a:br>
            <a:endParaRPr lang="en-US" sz="1600" dirty="0">
              <a:latin typeface="Courier New" charset="0"/>
              <a:ea typeface="Courier New" charset="0"/>
              <a:cs typeface="Courier New" charset="0"/>
            </a:endParaRPr>
          </a:p>
          <a:p>
            <a:br>
              <a:rPr lang="en-US" sz="2400" dirty="0">
                <a:latin typeface="Courier New" charset="0"/>
              </a:rPr>
            </a:br>
            <a:endParaRPr lang="en-US" sz="2400" dirty="0">
              <a:latin typeface="Courier New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3385961" y="4318125"/>
            <a:ext cx="3073377" cy="434671"/>
          </a:xfrm>
          <a:prstGeom prst="roundRect">
            <a:avLst/>
          </a:prstGeom>
          <a:solidFill>
            <a:srgbClr val="FFFF00">
              <a:alpha val="4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12161424"/>
      </p:ext>
    </p:extLst>
  </p:cSld>
  <p:clrMapOvr>
    <a:masterClrMapping/>
  </p:clrMapOvr>
  <p:transition spd="slow">
    <p:wipe dir="d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Warning – This is not For Beginners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ECDE4AE-7996-C071-66B4-A2CF8BE2D4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045462" y="1549525"/>
            <a:ext cx="17694913" cy="530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8818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267" dirty="0"/>
              <a:t>GET_ENTITY V2 </a:t>
            </a:r>
            <a:r>
              <a:rPr lang="mr-IN" sz="4267" dirty="0"/>
              <a:t>–</a:t>
            </a:r>
            <a:r>
              <a:rPr lang="en-US" sz="4267" dirty="0"/>
              <a:t> Method Chaining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FCBBB3E-4ED6-EAAB-E069-124B23407D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94743" y="1469039"/>
            <a:ext cx="11402517" cy="42775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br>
              <a:rPr lang="en-US" sz="16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DATA(keys) = </a:t>
            </a:r>
            <a:r>
              <a:rPr lang="en-US" sz="2133" dirty="0" err="1">
                <a:latin typeface="Courier New" charset="0"/>
                <a:ea typeface="Courier New" charset="0"/>
                <a:cs typeface="Courier New" charset="0"/>
              </a:rPr>
              <a:t>io_tech_request_context</a:t>
            </a: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-&gt;</a:t>
            </a:r>
            <a:r>
              <a:rPr lang="en-US" sz="2133" dirty="0" err="1">
                <a:latin typeface="Courier New" charset="0"/>
                <a:ea typeface="Courier New" charset="0"/>
                <a:cs typeface="Courier New" charset="0"/>
              </a:rPr>
              <a:t>get_keys</a:t>
            </a: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( ).</a:t>
            </a:r>
            <a:br>
              <a:rPr lang="en-US" sz="2133" dirty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</a:br>
            <a:br>
              <a:rPr lang="en-US" sz="2133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2133" dirty="0" err="1">
                <a:latin typeface="Courier New" charset="0"/>
                <a:ea typeface="Courier New" charset="0"/>
                <a:cs typeface="Courier New" charset="0"/>
              </a:rPr>
              <a:t>zcl_demo_customer</a:t>
            </a: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=&gt;</a:t>
            </a:r>
            <a:r>
              <a:rPr lang="en-US" sz="2133" dirty="0" err="1">
                <a:latin typeface="Courier New" charset="0"/>
                <a:ea typeface="Courier New" charset="0"/>
                <a:cs typeface="Courier New" charset="0"/>
              </a:rPr>
              <a:t>get_using_bp_id</a:t>
            </a: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( </a:t>
            </a:r>
          </a:p>
          <a:p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       </a:t>
            </a:r>
            <a:r>
              <a:rPr lang="en-US" sz="2133" dirty="0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CONV #</a:t>
            </a: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( keys[ name = </a:t>
            </a:r>
            <a:r>
              <a:rPr lang="en-US" sz="2133" dirty="0">
                <a:solidFill>
                  <a:srgbClr val="00B050"/>
                </a:solidFill>
                <a:latin typeface="Courier New" charset="0"/>
                <a:ea typeface="Courier New" charset="0"/>
                <a:cs typeface="Courier New" charset="0"/>
              </a:rPr>
              <a:t>‘BP_ID’ </a:t>
            </a: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]-value )</a:t>
            </a:r>
          </a:p>
          <a:p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   )-&gt;</a:t>
            </a:r>
            <a:r>
              <a:rPr lang="en-US" sz="2133" dirty="0" err="1">
                <a:latin typeface="Courier New" charset="0"/>
                <a:ea typeface="Courier New" charset="0"/>
                <a:cs typeface="Courier New" charset="0"/>
              </a:rPr>
              <a:t>zif_gw_methods~map_to_entity</a:t>
            </a: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(</a:t>
            </a:r>
            <a:br>
              <a:rPr lang="en-US" sz="2133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  </a:t>
            </a:r>
            <a:r>
              <a:rPr lang="en-US" sz="2133" dirty="0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EXPORTING</a:t>
            </a:r>
            <a:br>
              <a:rPr lang="en-US" sz="2133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    entity      = </a:t>
            </a:r>
            <a:r>
              <a:rPr lang="en-US" sz="2133" dirty="0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REF #</a:t>
            </a: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( </a:t>
            </a:r>
            <a:r>
              <a:rPr lang="en-US" sz="2133" dirty="0" err="1">
                <a:latin typeface="Courier New" charset="0"/>
                <a:ea typeface="Courier New" charset="0"/>
                <a:cs typeface="Courier New" charset="0"/>
              </a:rPr>
              <a:t>er_entity</a:t>
            </a: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 )</a:t>
            </a:r>
            <a:br>
              <a:rPr lang="en-US" sz="2133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    </a:t>
            </a:r>
            <a:r>
              <a:rPr lang="en-US" sz="2133" dirty="0" err="1">
                <a:latin typeface="Courier New" charset="0"/>
                <a:ea typeface="Courier New" charset="0"/>
                <a:cs typeface="Courier New" charset="0"/>
              </a:rPr>
              <a:t>entity_name</a:t>
            </a: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 = </a:t>
            </a:r>
            <a:r>
              <a:rPr lang="en-US" sz="2133" dirty="0" err="1">
                <a:latin typeface="Courier New" charset="0"/>
                <a:ea typeface="Courier New" charset="0"/>
                <a:cs typeface="Courier New" charset="0"/>
              </a:rPr>
              <a:t>io_tech_request_context</a:t>
            </a: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-&gt;</a:t>
            </a:r>
            <a:r>
              <a:rPr lang="en-US" sz="2133" dirty="0" err="1">
                <a:latin typeface="Courier New" charset="0"/>
                <a:ea typeface="Courier New" charset="0"/>
                <a:cs typeface="Courier New" charset="0"/>
              </a:rPr>
              <a:t>get_entity_type_name</a:t>
            </a: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( )</a:t>
            </a:r>
            <a:br>
              <a:rPr lang="en-US" sz="2133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    model       = </a:t>
            </a:r>
            <a:r>
              <a:rPr lang="en-US" sz="2133" dirty="0" err="1">
                <a:latin typeface="Courier New" charset="0"/>
                <a:ea typeface="Courier New" charset="0"/>
                <a:cs typeface="Courier New" charset="0"/>
              </a:rPr>
              <a:t>io_model</a:t>
            </a: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 ).</a:t>
            </a:r>
            <a:br>
              <a:rPr lang="en-US" sz="1600" dirty="0">
                <a:latin typeface="Courier New" charset="0"/>
                <a:ea typeface="Courier New" charset="0"/>
                <a:cs typeface="Courier New" charset="0"/>
              </a:rPr>
            </a:br>
            <a:endParaRPr lang="en-US" sz="1600" dirty="0">
              <a:latin typeface="Courier New" charset="0"/>
              <a:ea typeface="Courier New" charset="0"/>
              <a:cs typeface="Courier New" charset="0"/>
            </a:endParaRPr>
          </a:p>
          <a:p>
            <a:br>
              <a:rPr lang="en-US" sz="2400" dirty="0">
                <a:latin typeface="Courier New" charset="0"/>
              </a:rPr>
            </a:br>
            <a:endParaRPr lang="en-US" sz="2400" dirty="0">
              <a:latin typeface="Courier New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1095442" y="3041740"/>
            <a:ext cx="5178191" cy="389784"/>
          </a:xfrm>
          <a:prstGeom prst="roundRect">
            <a:avLst/>
          </a:prstGeom>
          <a:solidFill>
            <a:srgbClr val="FFFF00">
              <a:alpha val="4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463797610"/>
      </p:ext>
    </p:extLst>
  </p:cSld>
  <p:clrMapOvr>
    <a:masterClrMapping/>
  </p:clrMapOvr>
  <p:transition spd="slow">
    <p:wipe dir="d"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523336"/>
            <a:ext cx="10431479" cy="53346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zif_gw_methods~get_entity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C3532D-0D22-F4B1-6545-DE3FA60ABA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831478" y="3834270"/>
            <a:ext cx="9600001" cy="143816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9702796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523336"/>
            <a:ext cx="10431479" cy="53346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zif_gw_methods~get_entity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0F9F4F-0766-2D26-87DE-E3D711F6E1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472662" y="2057950"/>
            <a:ext cx="9600001" cy="164002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6" name="TextBox 5"/>
          <p:cNvSpPr txBox="1"/>
          <p:nvPr/>
        </p:nvSpPr>
        <p:spPr>
          <a:xfrm>
            <a:off x="7678881" y="2221949"/>
            <a:ext cx="218856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Use </a:t>
            </a:r>
            <a:r>
              <a:rPr lang="en-US" sz="2400" dirty="0" err="1">
                <a:solidFill>
                  <a:srgbClr val="FF0000"/>
                </a:solidFill>
              </a:rPr>
              <a:t>salesorder</a:t>
            </a:r>
            <a:r>
              <a:rPr lang="en-US" sz="2400" dirty="0">
                <a:solidFill>
                  <a:srgbClr val="FF0000"/>
                </a:solidFill>
              </a:rPr>
              <a:t> key to get customer</a:t>
            </a:r>
          </a:p>
        </p:txBody>
      </p:sp>
    </p:spTree>
    <p:extLst>
      <p:ext uri="{BB962C8B-B14F-4D97-AF65-F5344CB8AC3E}">
        <p14:creationId xmlns:p14="http://schemas.microsoft.com/office/powerpoint/2010/main" val="16407624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523336"/>
            <a:ext cx="10431479" cy="53346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zif_gw_methods~get_entity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6B8848-14F9-AEC4-1FBE-2A30D608CE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387560" y="5409696"/>
            <a:ext cx="10043920" cy="129993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9" name="TextBox 8"/>
          <p:cNvSpPr txBox="1"/>
          <p:nvPr/>
        </p:nvSpPr>
        <p:spPr>
          <a:xfrm>
            <a:off x="7750243" y="5628778"/>
            <a:ext cx="21885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FF0000"/>
                </a:solidFill>
              </a:rPr>
              <a:t>Exception handling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2352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map_to_entity</a:t>
            </a:r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3E4932D-C0CE-6DD7-A9D5-F5C1FD19D8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3889" y="3660548"/>
            <a:ext cx="7614699" cy="40893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744" y="1809347"/>
            <a:ext cx="10496424" cy="36699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1928" y="3886679"/>
            <a:ext cx="3897401" cy="1344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5143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map_to_entity</a:t>
            </a:r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DBE5114-5658-340C-E44D-FC44FAB1EF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3889" y="3660548"/>
            <a:ext cx="7614699" cy="40893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744" y="1809347"/>
            <a:ext cx="10496424" cy="36699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729393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call_all_getters</a:t>
            </a:r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9E310FA-71C8-50A3-82F0-A10BAC1693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44" y="1624423"/>
            <a:ext cx="11894885" cy="35684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58854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call_all_getters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EC577A9-32DB-F2C8-F849-F1CAEF9565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9400"/>
            <a:ext cx="10515600" cy="4351338"/>
          </a:xfrm>
        </p:spPr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44" y="1358198"/>
            <a:ext cx="10006929" cy="30020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9886" y="1918092"/>
            <a:ext cx="8857365" cy="39324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6660444" y="4450285"/>
            <a:ext cx="5478956" cy="173348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2133" dirty="0"/>
              <a:t>For each entity component we attempt</a:t>
            </a:r>
          </a:p>
          <a:p>
            <a:r>
              <a:rPr lang="en-US" sz="2133" dirty="0"/>
              <a:t>to call matching getter functional method</a:t>
            </a:r>
          </a:p>
          <a:p>
            <a:endParaRPr lang="en-US" sz="2133" dirty="0"/>
          </a:p>
          <a:p>
            <a:r>
              <a:rPr lang="en-US" sz="2133" dirty="0" err="1"/>
              <a:t>e.g</a:t>
            </a:r>
            <a:r>
              <a:rPr lang="en-US" sz="2133" dirty="0"/>
              <a:t> </a:t>
            </a:r>
            <a:r>
              <a:rPr lang="en-US" sz="2133" dirty="0">
                <a:solidFill>
                  <a:srgbClr val="00B0F0"/>
                </a:solidFill>
                <a:latin typeface="Anonymous Pro" charset="0"/>
                <a:ea typeface="Anonymous Pro" charset="0"/>
                <a:cs typeface="Anonymous Pro" charset="0"/>
              </a:rPr>
              <a:t>&lt;entity&gt;-city = me-&gt;</a:t>
            </a:r>
            <a:r>
              <a:rPr lang="en-US" sz="2133" dirty="0" err="1">
                <a:solidFill>
                  <a:srgbClr val="00B0F0"/>
                </a:solidFill>
                <a:latin typeface="Anonymous Pro" charset="0"/>
                <a:ea typeface="Anonymous Pro" charset="0"/>
                <a:cs typeface="Anonymous Pro" charset="0"/>
              </a:rPr>
              <a:t>get_city</a:t>
            </a:r>
            <a:r>
              <a:rPr lang="en-US" sz="2133" dirty="0">
                <a:solidFill>
                  <a:srgbClr val="00B0F0"/>
                </a:solidFill>
                <a:latin typeface="Anonymous Pro" charset="0"/>
                <a:ea typeface="Anonymous Pro" charset="0"/>
                <a:cs typeface="Anonymous Pro" charset="0"/>
              </a:rPr>
              <a:t>( ).</a:t>
            </a:r>
          </a:p>
        </p:txBody>
      </p:sp>
    </p:spTree>
    <p:extLst>
      <p:ext uri="{BB962C8B-B14F-4D97-AF65-F5344CB8AC3E}">
        <p14:creationId xmlns:p14="http://schemas.microsoft.com/office/powerpoint/2010/main" val="14526296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GET_ENTITY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7056" y="3393401"/>
            <a:ext cx="2118608" cy="21186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BEAB094-012A-C418-8B1B-1DCCA72BF5FB}"/>
              </a:ext>
            </a:extLst>
          </p:cNvPr>
          <p:cNvSpPr txBox="1"/>
          <p:nvPr/>
        </p:nvSpPr>
        <p:spPr>
          <a:xfrm>
            <a:off x="2172754" y="1964267"/>
            <a:ext cx="56044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Identify Primary Key(s)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00CA673-89F5-DF7F-DCE0-924382D1DC72}"/>
              </a:ext>
            </a:extLst>
          </p:cNvPr>
          <p:cNvSpPr txBox="1"/>
          <p:nvPr/>
        </p:nvSpPr>
        <p:spPr>
          <a:xfrm>
            <a:off x="2172754" y="2676989"/>
            <a:ext cx="50754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Instantiate BO Class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E0F423-500E-FF83-A691-DCF528972ED4}"/>
              </a:ext>
            </a:extLst>
          </p:cNvPr>
          <p:cNvSpPr txBox="1"/>
          <p:nvPr/>
        </p:nvSpPr>
        <p:spPr>
          <a:xfrm>
            <a:off x="2172754" y="3394595"/>
            <a:ext cx="219643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Fill Entity</a:t>
            </a:r>
          </a:p>
        </p:txBody>
      </p:sp>
    </p:spTree>
    <p:extLst>
      <p:ext uri="{BB962C8B-B14F-4D97-AF65-F5344CB8AC3E}">
        <p14:creationId xmlns:p14="http://schemas.microsoft.com/office/powerpoint/2010/main" val="26776514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GET_ENTITYSET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7056" y="3393401"/>
            <a:ext cx="2118608" cy="21186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BEAB094-012A-C418-8B1B-1DCCA72BF5FB}"/>
              </a:ext>
            </a:extLst>
          </p:cNvPr>
          <p:cNvSpPr txBox="1"/>
          <p:nvPr/>
        </p:nvSpPr>
        <p:spPr>
          <a:xfrm>
            <a:off x="2172754" y="1964267"/>
            <a:ext cx="56044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Identify Primary Key(s)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8C2941-348B-FDBD-D26F-0283A9FE72AE}"/>
              </a:ext>
            </a:extLst>
          </p:cNvPr>
          <p:cNvSpPr txBox="1"/>
          <p:nvPr/>
        </p:nvSpPr>
        <p:spPr>
          <a:xfrm>
            <a:off x="2172754" y="2681873"/>
            <a:ext cx="265970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For Each {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00CA673-89F5-DF7F-DCE0-924382D1DC72}"/>
              </a:ext>
            </a:extLst>
          </p:cNvPr>
          <p:cNvSpPr txBox="1"/>
          <p:nvPr/>
        </p:nvSpPr>
        <p:spPr>
          <a:xfrm>
            <a:off x="2172754" y="3399479"/>
            <a:ext cx="55370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/>
            <a:r>
              <a:rPr lang="en-US" sz="4000" dirty="0"/>
              <a:t>Instantiate BO Class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E0F423-500E-FF83-A691-DCF528972ED4}"/>
              </a:ext>
            </a:extLst>
          </p:cNvPr>
          <p:cNvSpPr txBox="1"/>
          <p:nvPr/>
        </p:nvSpPr>
        <p:spPr>
          <a:xfrm>
            <a:off x="2172754" y="4117085"/>
            <a:ext cx="26581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/>
            <a:r>
              <a:rPr lang="en-US" sz="4000" dirty="0"/>
              <a:t>Fill Entity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20DBE0E-A5AC-52D3-201E-0FEC0C5B0182}"/>
              </a:ext>
            </a:extLst>
          </p:cNvPr>
          <p:cNvSpPr txBox="1"/>
          <p:nvPr/>
        </p:nvSpPr>
        <p:spPr>
          <a:xfrm>
            <a:off x="2172754" y="4834692"/>
            <a:ext cx="36420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}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BA66ACA-50E7-F39B-A114-0D167B0CA960}"/>
              </a:ext>
            </a:extLst>
          </p:cNvPr>
          <p:cNvSpPr/>
          <p:nvPr/>
        </p:nvSpPr>
        <p:spPr>
          <a:xfrm rot="19755864">
            <a:off x="2014597" y="2967335"/>
            <a:ext cx="8162812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96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Not so simple</a:t>
            </a:r>
          </a:p>
        </p:txBody>
      </p:sp>
    </p:spTree>
    <p:extLst>
      <p:ext uri="{BB962C8B-B14F-4D97-AF65-F5344CB8AC3E}">
        <p14:creationId xmlns:p14="http://schemas.microsoft.com/office/powerpoint/2010/main" val="2916290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3275DD7-A725-4894-6084-968205806D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tretch/>
        </p:blipFill>
        <p:spPr>
          <a:xfrm>
            <a:off x="1298223" y="1286934"/>
            <a:ext cx="9595554" cy="4766652"/>
          </a:xfrm>
          <a:prstGeom prst="rect">
            <a:avLst/>
          </a:prstGeom>
          <a:effectLst>
            <a:outerShdw blurRad="292100" dist="139700" dir="2700000" algn="ctr" rotWithShape="0">
              <a:srgbClr val="000000">
                <a:alpha val="55000"/>
              </a:srgbClr>
            </a:outerShdw>
          </a:effec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Warning - ABAP Core Data Services </a:t>
            </a:r>
          </a:p>
        </p:txBody>
      </p:sp>
      <p:sp>
        <p:nvSpPr>
          <p:cNvPr id="47" name="Explosion: 8 Points 46">
            <a:extLst>
              <a:ext uri="{FF2B5EF4-FFF2-40B4-BE49-F238E27FC236}">
                <a16:creationId xmlns:a16="http://schemas.microsoft.com/office/drawing/2014/main" id="{1304FE64-FEFE-4962-AAD0-1ED5FF78FD78}"/>
              </a:ext>
            </a:extLst>
          </p:cNvPr>
          <p:cNvSpPr/>
          <p:nvPr/>
        </p:nvSpPr>
        <p:spPr>
          <a:xfrm>
            <a:off x="9848029" y="521651"/>
            <a:ext cx="2375855" cy="2779884"/>
          </a:xfrm>
          <a:prstGeom prst="irregularSeal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67" dirty="0">
                <a:latin typeface="Arial" panose="020B0604020202020204" pitchFamily="34" charset="0"/>
                <a:cs typeface="Arial" panose="020B0604020202020204" pitchFamily="34" charset="0"/>
              </a:rPr>
              <a:t>Available</a:t>
            </a:r>
          </a:p>
          <a:p>
            <a:pPr algn="ctr"/>
            <a:r>
              <a:rPr lang="en-US" sz="1867" dirty="0">
                <a:latin typeface="Arial" panose="020B0604020202020204" pitchFamily="34" charset="0"/>
                <a:cs typeface="Arial" panose="020B0604020202020204" pitchFamily="34" charset="0"/>
              </a:rPr>
              <a:t>From 7.40 SP05</a:t>
            </a:r>
          </a:p>
        </p:txBody>
      </p:sp>
    </p:spTree>
    <p:extLst>
      <p:ext uri="{BB962C8B-B14F-4D97-AF65-F5344CB8AC3E}">
        <p14:creationId xmlns:p14="http://schemas.microsoft.com/office/powerpoint/2010/main" val="3923852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90123B-1613-243C-A817-FBAE061AEE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oData</a:t>
            </a:r>
            <a:r>
              <a:rPr lang="en-US" dirty="0"/>
              <a:t> Query Options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59AB043-BAB6-91E5-A94A-4E72265965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8544" y="1260475"/>
            <a:ext cx="6414911" cy="5501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2684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90123B-1613-243C-A817-FBAE061AEE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oData</a:t>
            </a:r>
            <a:r>
              <a:rPr lang="en-US" dirty="0"/>
              <a:t> Query Options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59AB043-BAB6-91E5-A94A-4E72265965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740" t="47509" r="23121" b="-1"/>
          <a:stretch/>
        </p:blipFill>
        <p:spPr>
          <a:xfrm>
            <a:off x="3505198" y="1343379"/>
            <a:ext cx="5181600" cy="5406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6460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Known Constraints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B3E2414-7C8D-5389-90D8-2DB6F13422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8087274" y="3136612"/>
            <a:ext cx="37353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SAP Note 1574568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D4D4EDB-DB04-A121-3F15-7BC8E12A58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022" y="1306993"/>
            <a:ext cx="7158460" cy="488681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8402165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zif_gw_methods~get_entityset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Goal is to identify primary key(s) as quickly as possible and use them to fill entities.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496710" y="2957513"/>
            <a:ext cx="5016708" cy="306925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0400" y="3155085"/>
            <a:ext cx="4267200" cy="267411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7105416-3AA9-EC1B-CF27-D5E6705FE54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7487" r="20262" b="31169"/>
          <a:stretch/>
        </p:blipFill>
        <p:spPr>
          <a:xfrm>
            <a:off x="47809" y="3429000"/>
            <a:ext cx="6129205" cy="21186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151650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AD6608-A017-8841-4043-ECC70DCF71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A00D27A-D3C6-AFC9-EFF6-311A8A11F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zif_gw_methods~get_entityset</a:t>
            </a:r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5994D4B-488A-16EE-7145-19C1EBD8CC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000" dirty="0"/>
              <a:t>Create anonymous data object</a:t>
            </a:r>
          </a:p>
          <a:p>
            <a:r>
              <a:rPr lang="en-US" sz="3000" dirty="0"/>
              <a:t>$</a:t>
            </a:r>
            <a:r>
              <a:rPr lang="en-US" sz="3000" dirty="0" err="1"/>
              <a:t>orderby</a:t>
            </a:r>
            <a:endParaRPr lang="en-US" sz="3000" dirty="0"/>
          </a:p>
          <a:p>
            <a:r>
              <a:rPr lang="en-US" sz="3000" dirty="0"/>
              <a:t>$filter</a:t>
            </a:r>
          </a:p>
          <a:p>
            <a:r>
              <a:rPr lang="en-US" sz="3000" dirty="0"/>
              <a:t>$</a:t>
            </a:r>
            <a:r>
              <a:rPr lang="en-US" sz="3000" dirty="0" err="1"/>
              <a:t>inlinecount</a:t>
            </a:r>
            <a:endParaRPr lang="en-US" sz="3000" dirty="0"/>
          </a:p>
          <a:p>
            <a:r>
              <a:rPr lang="en-US" sz="3000" dirty="0"/>
              <a:t>$top &amp; $skip</a:t>
            </a:r>
          </a:p>
          <a:p>
            <a:r>
              <a:rPr lang="en-US" sz="3000" dirty="0"/>
              <a:t>$count</a:t>
            </a:r>
          </a:p>
          <a:p>
            <a:r>
              <a:rPr lang="en-US" sz="3000" dirty="0"/>
              <a:t>$</a:t>
            </a:r>
            <a:r>
              <a:rPr lang="en-US" sz="3000" dirty="0" err="1"/>
              <a:t>skiptoken</a:t>
            </a:r>
            <a:endParaRPr lang="en-US" sz="3000" dirty="0"/>
          </a:p>
          <a:p>
            <a:r>
              <a:rPr lang="en-US" sz="3000" dirty="0"/>
              <a:t>Fill entities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740193-0F0E-3EE1-A2C2-596C4E666E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941990"/>
            <a:ext cx="2118608" cy="21186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82004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5194" y="5114490"/>
            <a:ext cx="2186353" cy="1581463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Create Anonymous data Object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8249257-9F20-F21D-EFD7-6200AE8DA2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2" y="1360483"/>
            <a:ext cx="10698716" cy="35867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073881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$</a:t>
            </a:r>
            <a:r>
              <a:rPr lang="en-US" dirty="0" err="1"/>
              <a:t>orderby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278DE08-5833-FF89-62D4-4440FF4426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0710" y="1469754"/>
            <a:ext cx="8690583" cy="47868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ounded Rectangle 4"/>
          <p:cNvSpPr/>
          <p:nvPr/>
        </p:nvSpPr>
        <p:spPr>
          <a:xfrm>
            <a:off x="1750708" y="4067331"/>
            <a:ext cx="7803021" cy="36975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1908227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$</a:t>
            </a:r>
            <a:r>
              <a:rPr lang="en-US" dirty="0" err="1"/>
              <a:t>orderby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043026E-FDF4-1B67-18AC-A61A75CA05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5810" y="1391960"/>
            <a:ext cx="9000383" cy="48524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573654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$filter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657894B-5A4E-930B-C562-20D8D38EC4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0710" y="1469754"/>
            <a:ext cx="8690583" cy="47868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ounded Rectangle 4"/>
          <p:cNvSpPr/>
          <p:nvPr/>
        </p:nvSpPr>
        <p:spPr>
          <a:xfrm>
            <a:off x="1750708" y="5126634"/>
            <a:ext cx="7803021" cy="36975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6985881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$filter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7C47329-3359-412F-09D8-BC7A30E70D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9512" y="1420634"/>
            <a:ext cx="9052979" cy="47283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715393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3275DD7-A725-4894-6084-968205806D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432" t="-259" r="68038" b="79792"/>
          <a:stretch/>
        </p:blipFill>
        <p:spPr>
          <a:xfrm>
            <a:off x="3495971" y="1659467"/>
            <a:ext cx="5531555" cy="1783644"/>
          </a:xfrm>
          <a:prstGeom prst="rect">
            <a:avLst/>
          </a:prstGeom>
          <a:effectLst>
            <a:outerShdw blurRad="292100" dist="139700" dir="2700000" algn="ctr" rotWithShape="0">
              <a:srgbClr val="000000">
                <a:alpha val="55000"/>
              </a:srgbClr>
            </a:outerShdw>
          </a:effec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@</a:t>
            </a:r>
            <a:r>
              <a:rPr lang="en-US" dirty="0" err="1"/>
              <a:t>OData.publish:true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E80D924-8045-38F9-2944-23AD8C1D5F3F}"/>
              </a:ext>
            </a:extLst>
          </p:cNvPr>
          <p:cNvCxnSpPr/>
          <p:nvPr/>
        </p:nvCxnSpPr>
        <p:spPr>
          <a:xfrm>
            <a:off x="3397956" y="2912533"/>
            <a:ext cx="2370666" cy="0"/>
          </a:xfrm>
          <a:prstGeom prst="line">
            <a:avLst/>
          </a:prstGeom>
          <a:ln w="7620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8F1175AB-7035-7C34-DDA1-EAF641648280}"/>
              </a:ext>
            </a:extLst>
          </p:cNvPr>
          <p:cNvSpPr/>
          <p:nvPr/>
        </p:nvSpPr>
        <p:spPr>
          <a:xfrm>
            <a:off x="2578208" y="3984978"/>
            <a:ext cx="703557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5400" b="0" cap="none" spc="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We are not covering this</a:t>
            </a:r>
          </a:p>
        </p:txBody>
      </p:sp>
    </p:spTree>
    <p:extLst>
      <p:ext uri="{BB962C8B-B14F-4D97-AF65-F5344CB8AC3E}">
        <p14:creationId xmlns:p14="http://schemas.microsoft.com/office/powerpoint/2010/main" val="5305482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Complex $filter Queries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58414C2-0D2B-18A4-2012-33A24DC6C7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650" y="2451804"/>
            <a:ext cx="10750697" cy="9434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extBox 9"/>
          <p:cNvSpPr txBox="1"/>
          <p:nvPr/>
        </p:nvSpPr>
        <p:spPr>
          <a:xfrm>
            <a:off x="1452319" y="1561985"/>
            <a:ext cx="75940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  <a:latin typeface="Sintony" charset="0"/>
                <a:ea typeface="Sintony" charset="0"/>
                <a:cs typeface="Sintony" charset="0"/>
              </a:rPr>
              <a:t>$filter=</a:t>
            </a:r>
            <a:r>
              <a:rPr lang="en-US" sz="2400" dirty="0" err="1">
                <a:solidFill>
                  <a:srgbClr val="0070C0"/>
                </a:solidFill>
                <a:latin typeface="Sintony" charset="0"/>
                <a:ea typeface="Sintony" charset="0"/>
                <a:cs typeface="Sintony" charset="0"/>
              </a:rPr>
              <a:t>substringof</a:t>
            </a:r>
            <a:r>
              <a:rPr lang="en-US" sz="2400" dirty="0">
                <a:solidFill>
                  <a:srgbClr val="0070C0"/>
                </a:solidFill>
                <a:latin typeface="Sintony" charset="0"/>
                <a:ea typeface="Sintony" charset="0"/>
                <a:cs typeface="Sintony" charset="0"/>
              </a:rPr>
              <a:t>(‘</a:t>
            </a:r>
            <a:r>
              <a:rPr lang="en-US" sz="2400" dirty="0" err="1">
                <a:solidFill>
                  <a:srgbClr val="0070C0"/>
                </a:solidFill>
                <a:latin typeface="Sintony" charset="0"/>
                <a:ea typeface="Sintony" charset="0"/>
                <a:cs typeface="Sintony" charset="0"/>
              </a:rPr>
              <a:t>Gold’,Name</a:t>
            </a:r>
            <a:r>
              <a:rPr lang="en-US" sz="2400" dirty="0">
                <a:solidFill>
                  <a:srgbClr val="0070C0"/>
                </a:solidFill>
                <a:latin typeface="Sintony" charset="0"/>
                <a:ea typeface="Sintony" charset="0"/>
                <a:cs typeface="Sintony" charset="0"/>
              </a:rPr>
              <a:t>) or </a:t>
            </a:r>
            <a:r>
              <a:rPr lang="en-US" sz="2400" dirty="0" err="1">
                <a:solidFill>
                  <a:srgbClr val="0070C0"/>
                </a:solidFill>
                <a:latin typeface="Sintony" charset="0"/>
                <a:ea typeface="Sintony" charset="0"/>
                <a:cs typeface="Sintony" charset="0"/>
              </a:rPr>
              <a:t>substringof</a:t>
            </a:r>
            <a:r>
              <a:rPr lang="en-US" sz="2400" dirty="0">
                <a:solidFill>
                  <a:srgbClr val="0070C0"/>
                </a:solidFill>
                <a:latin typeface="Sintony" charset="0"/>
                <a:ea typeface="Sintony" charset="0"/>
                <a:cs typeface="Sintony" charset="0"/>
              </a:rPr>
              <a:t>(‘</a:t>
            </a:r>
            <a:r>
              <a:rPr lang="en-US" sz="2400" dirty="0" err="1">
                <a:solidFill>
                  <a:srgbClr val="0070C0"/>
                </a:solidFill>
                <a:latin typeface="Sintony" charset="0"/>
                <a:ea typeface="Sintony" charset="0"/>
                <a:cs typeface="Sintony" charset="0"/>
              </a:rPr>
              <a:t>Johan’,City</a:t>
            </a:r>
            <a:r>
              <a:rPr lang="en-US" sz="2400" dirty="0">
                <a:solidFill>
                  <a:srgbClr val="0070C0"/>
                </a:solidFill>
                <a:latin typeface="Sintony" charset="0"/>
                <a:ea typeface="Sintony" charset="0"/>
                <a:cs typeface="Sintony" charset="0"/>
              </a:rPr>
              <a:t>)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379096" y="5636304"/>
            <a:ext cx="105801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*Note </a:t>
            </a:r>
            <a:r>
              <a:rPr lang="en-US" sz="2400" dirty="0" err="1">
                <a:latin typeface="Courier New" charset="0"/>
                <a:ea typeface="Courier New" charset="0"/>
                <a:cs typeface="Courier New" charset="0"/>
              </a:rPr>
              <a:t>where_clause</a:t>
            </a:r>
            <a:r>
              <a:rPr lang="en-US" sz="2400" dirty="0"/>
              <a:t> may require modification e.g. Table aliases, etc.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4813" y="3943671"/>
            <a:ext cx="5382371" cy="14373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05837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$</a:t>
            </a:r>
            <a:r>
              <a:rPr lang="en-US" dirty="0" err="1"/>
              <a:t>Inlinecount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9E9A505-534B-E67E-BFF9-D5663C93E9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0710" y="1469754"/>
            <a:ext cx="8690583" cy="47868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ounded Rectangle 4"/>
          <p:cNvSpPr/>
          <p:nvPr/>
        </p:nvSpPr>
        <p:spPr>
          <a:xfrm>
            <a:off x="1750708" y="5466407"/>
            <a:ext cx="7803021" cy="36975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6760543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$</a:t>
            </a:r>
            <a:r>
              <a:rPr lang="en-US" dirty="0" err="1"/>
              <a:t>inlinecount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DFCD5E6-6A64-4849-4EB1-9D0B070F64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535" y="1718735"/>
            <a:ext cx="11192933" cy="34205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24145" y="4306442"/>
            <a:ext cx="2768323" cy="541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707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$</a:t>
            </a:r>
            <a:r>
              <a:rPr lang="en-US" dirty="0" err="1"/>
              <a:t>inlinecount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396F38B-9B3E-453F-69CF-0B1D66B5C2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535" y="1718735"/>
            <a:ext cx="11192933" cy="34205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24145" y="4306442"/>
            <a:ext cx="2768323" cy="541628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3668203" y="2965887"/>
            <a:ext cx="7463624" cy="2681108"/>
            <a:chOff x="2751152" y="2224414"/>
            <a:chExt cx="5597718" cy="2010831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751152" y="2224414"/>
              <a:ext cx="5597718" cy="201083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cxnSp>
          <p:nvCxnSpPr>
            <p:cNvPr id="7" name="Straight Connector 6"/>
            <p:cNvCxnSpPr/>
            <p:nvPr/>
          </p:nvCxnSpPr>
          <p:spPr>
            <a:xfrm>
              <a:off x="2949934" y="3636051"/>
              <a:ext cx="1200647" cy="0"/>
            </a:xfrm>
            <a:prstGeom prst="line">
              <a:avLst/>
            </a:prstGeom>
            <a:ln cap="rnd"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089735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$top &amp; $skip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D8DA94A-B02E-9B3C-999B-E7D4FE1388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0710" y="1469754"/>
            <a:ext cx="8690583" cy="47868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ounded Rectangle 4"/>
          <p:cNvSpPr/>
          <p:nvPr/>
        </p:nvSpPr>
        <p:spPr>
          <a:xfrm>
            <a:off x="1750708" y="4377124"/>
            <a:ext cx="7803021" cy="74951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7130207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t="1615"/>
          <a:stretch/>
        </p:blipFill>
        <p:spPr>
          <a:xfrm>
            <a:off x="1429063" y="1401721"/>
            <a:ext cx="7686677" cy="50416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$top &amp; $skip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DB68B5C-FDFF-0D25-22D8-82B34583BF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9063" y="1401722"/>
            <a:ext cx="6175948" cy="107793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27726" y="1933018"/>
            <a:ext cx="1688015" cy="364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4151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$count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87DA9DB-FA15-842E-A888-10DF7E7068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0710" y="1469754"/>
            <a:ext cx="8690583" cy="47868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ounded Rectangle 4"/>
          <p:cNvSpPr/>
          <p:nvPr/>
        </p:nvSpPr>
        <p:spPr>
          <a:xfrm>
            <a:off x="1750708" y="2248518"/>
            <a:ext cx="7803021" cy="36975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3821767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$count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6421A44-8CB6-FA9C-E8C7-6D3FD9D4C6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804" y="1883135"/>
            <a:ext cx="11138392" cy="4050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7559" y="2930042"/>
            <a:ext cx="7076120" cy="309726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9140276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$</a:t>
            </a:r>
            <a:r>
              <a:rPr lang="en-US" dirty="0" err="1"/>
              <a:t>skiptoken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82400C7-89FF-FD23-628E-A96356874E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0710" y="1469754"/>
            <a:ext cx="8690583" cy="47868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ounded Rectangle 4"/>
          <p:cNvSpPr/>
          <p:nvPr/>
        </p:nvSpPr>
        <p:spPr>
          <a:xfrm>
            <a:off x="1750708" y="5836163"/>
            <a:ext cx="7803021" cy="36975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1122033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$</a:t>
            </a:r>
            <a:r>
              <a:rPr lang="en-US" dirty="0" err="1"/>
              <a:t>skiptoken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9050C11-4127-87A1-6734-937DD0451F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2" y="1369103"/>
            <a:ext cx="7784892" cy="53334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043088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Warning - Homework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732944" y="1385612"/>
            <a:ext cx="78247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hlinkClick r:id="rId3"/>
              </a:rPr>
              <a:t>https://</a:t>
            </a:r>
            <a:r>
              <a:rPr lang="en-US" sz="2400" dirty="0" err="1">
                <a:hlinkClick r:id="rId3"/>
              </a:rPr>
              <a:t>github.com</a:t>
            </a:r>
            <a:r>
              <a:rPr lang="en-US" sz="2400" dirty="0">
                <a:hlinkClick r:id="rId3"/>
              </a:rPr>
              <a:t>/</a:t>
            </a:r>
            <a:r>
              <a:rPr lang="en-US" sz="2400" dirty="0" err="1">
                <a:hlinkClick r:id="rId3"/>
              </a:rPr>
              <a:t>grahamrobbo</a:t>
            </a:r>
            <a:r>
              <a:rPr lang="en-US" sz="2400" dirty="0">
                <a:hlinkClick r:id="rId3"/>
              </a:rPr>
              <a:t>/</a:t>
            </a:r>
            <a:r>
              <a:rPr lang="en-US" sz="2400" dirty="0" err="1">
                <a:hlinkClick r:id="rId3"/>
              </a:rPr>
              <a:t>building_gateway_services</a:t>
            </a:r>
            <a:endParaRPr lang="en-US" sz="24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54486D3-2E6B-0CEC-B0D2-9FA9C59F68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750" y="2114262"/>
            <a:ext cx="5651674" cy="374102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7B20AEC2-680D-90A0-DE18-4E6592F999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292295" y="2583855"/>
            <a:ext cx="2737413" cy="2737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3663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$</a:t>
            </a:r>
            <a:r>
              <a:rPr lang="en-US" dirty="0" err="1"/>
              <a:t>skiptoken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B8A878D-F17E-34C9-00F2-809FB40F84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2" y="1369103"/>
            <a:ext cx="7784892" cy="53334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6795" y="1837648"/>
            <a:ext cx="6695607" cy="41150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5" name="Straight Connector 4"/>
          <p:cNvCxnSpPr/>
          <p:nvPr/>
        </p:nvCxnSpPr>
        <p:spPr>
          <a:xfrm>
            <a:off x="5110040" y="5735544"/>
            <a:ext cx="3284453" cy="3073"/>
          </a:xfrm>
          <a:prstGeom prst="line">
            <a:avLst/>
          </a:prstGeom>
          <a:ln cap="rnd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55679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Fill Entities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57CB65-28B4-C6D4-85E2-2CAEC8DEF4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3148" y="4717812"/>
            <a:ext cx="2431737" cy="152388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8590" y="4717810"/>
            <a:ext cx="2431737" cy="152388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0327" y="4717810"/>
            <a:ext cx="2431737" cy="152388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2064" y="4717810"/>
            <a:ext cx="2431737" cy="152388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3802" y="4717810"/>
            <a:ext cx="2431737" cy="152388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9214" y="1272650"/>
            <a:ext cx="9760261" cy="34834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307917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4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Service Design</a:t>
            </a:r>
          </a:p>
          <a:p>
            <a:pPr lvl="1"/>
            <a:r>
              <a:rPr lang="en-US" sz="4000" dirty="0"/>
              <a:t>Design for consumers</a:t>
            </a:r>
          </a:p>
          <a:p>
            <a:r>
              <a:rPr lang="en-US" sz="4000" dirty="0"/>
              <a:t>Code patterns for reusability</a:t>
            </a:r>
          </a:p>
          <a:p>
            <a:pPr lvl="1"/>
            <a:r>
              <a:rPr lang="en-US" sz="4000" dirty="0"/>
              <a:t>The first &amp; second rule</a:t>
            </a:r>
          </a:p>
        </p:txBody>
      </p:sp>
    </p:spTree>
    <p:extLst>
      <p:ext uri="{BB962C8B-B14F-4D97-AF65-F5344CB8AC3E}">
        <p14:creationId xmlns:p14="http://schemas.microsoft.com/office/powerpoint/2010/main" val="7444779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bldLvl="2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is the code?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732944" y="1385612"/>
            <a:ext cx="78247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hlinkClick r:id="rId3"/>
              </a:rPr>
              <a:t>https://</a:t>
            </a:r>
            <a:r>
              <a:rPr lang="en-US" sz="2400" dirty="0" err="1">
                <a:hlinkClick r:id="rId3"/>
              </a:rPr>
              <a:t>github.com</a:t>
            </a:r>
            <a:r>
              <a:rPr lang="en-US" sz="2400" dirty="0">
                <a:hlinkClick r:id="rId3"/>
              </a:rPr>
              <a:t>/</a:t>
            </a:r>
            <a:r>
              <a:rPr lang="en-US" sz="2400" dirty="0" err="1">
                <a:hlinkClick r:id="rId3"/>
              </a:rPr>
              <a:t>grahamrobbo</a:t>
            </a:r>
            <a:r>
              <a:rPr lang="en-US" sz="2400" dirty="0">
                <a:hlinkClick r:id="rId3"/>
              </a:rPr>
              <a:t>/</a:t>
            </a:r>
            <a:r>
              <a:rPr lang="en-US" sz="2400" dirty="0" err="1">
                <a:hlinkClick r:id="rId3"/>
              </a:rPr>
              <a:t>building_gateway_services</a:t>
            </a:r>
            <a:endParaRPr lang="en-US" sz="24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54486D3-2E6B-0CEC-B0D2-9FA9C59F68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750" y="2114262"/>
            <a:ext cx="5651674" cy="374102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7B20AEC2-680D-90A0-DE18-4E6592F999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292295" y="2583855"/>
            <a:ext cx="2737413" cy="2737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4433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3000" r="-13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23C3A0A-2010-A201-7EB9-A0AAA0276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99AB93-B498-A98C-99A9-A06159DEE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05904"/>
            <a:ext cx="10515600" cy="1325563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8217033-7684-EFCF-0335-17E2E318441B}"/>
              </a:ext>
            </a:extLst>
          </p:cNvPr>
          <p:cNvGrpSpPr/>
          <p:nvPr/>
        </p:nvGrpSpPr>
        <p:grpSpPr>
          <a:xfrm>
            <a:off x="9000132" y="5781053"/>
            <a:ext cx="2225597" cy="369332"/>
            <a:chOff x="8050007" y="5862079"/>
            <a:chExt cx="2225597" cy="36933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5713978-5EEE-BE6C-109B-04894EFC990E}"/>
                </a:ext>
              </a:extLst>
            </p:cNvPr>
            <p:cNvSpPr txBox="1"/>
            <p:nvPr/>
          </p:nvSpPr>
          <p:spPr>
            <a:xfrm>
              <a:off x="8608481" y="5862079"/>
              <a:ext cx="16671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@</a:t>
              </a:r>
              <a:r>
                <a:rPr kumimoji="0" lang="en-US" sz="1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grahamrobbo</a:t>
              </a:r>
              <a:endParaRPr kumimoji="0" lang="en-A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8" name="Picture 2">
              <a:extLst>
                <a:ext uri="{FF2B5EF4-FFF2-40B4-BE49-F238E27FC236}">
                  <a16:creationId xmlns:a16="http://schemas.microsoft.com/office/drawing/2014/main" id="{2DCAF156-CCBF-9147-6FAB-38BA800A288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50007" y="5866745"/>
              <a:ext cx="540985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5A929121-3BA7-ED6C-E48D-67250E6B6D4A}"/>
              </a:ext>
            </a:extLst>
          </p:cNvPr>
          <p:cNvGrpSpPr/>
          <p:nvPr/>
        </p:nvGrpSpPr>
        <p:grpSpPr>
          <a:xfrm>
            <a:off x="9000132" y="5298821"/>
            <a:ext cx="2977208" cy="386709"/>
            <a:chOff x="8095537" y="5379847"/>
            <a:chExt cx="2977208" cy="386709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B66A9C9-D840-8512-4517-121FC22935A2}"/>
                </a:ext>
              </a:extLst>
            </p:cNvPr>
            <p:cNvSpPr txBox="1"/>
            <p:nvPr/>
          </p:nvSpPr>
          <p:spPr>
            <a:xfrm>
              <a:off x="8608481" y="5379847"/>
              <a:ext cx="24642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graham@yelcho.com.au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1" name="Picture 6" descr="Email Symbol Icon PNG vector in SVG, PDF, AI, CDR format">
              <a:extLst>
                <a:ext uri="{FF2B5EF4-FFF2-40B4-BE49-F238E27FC236}">
                  <a16:creationId xmlns:a16="http://schemas.microsoft.com/office/drawing/2014/main" id="{268C0C1F-6DA4-4EA6-9DC5-78667AC9059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95537" y="5406556"/>
              <a:ext cx="479665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82A9C09-32A6-0627-9E6B-EB75C4E36AA0}"/>
              </a:ext>
            </a:extLst>
          </p:cNvPr>
          <p:cNvGrpSpPr/>
          <p:nvPr/>
        </p:nvGrpSpPr>
        <p:grpSpPr>
          <a:xfrm>
            <a:off x="9000132" y="4865341"/>
            <a:ext cx="2199103" cy="387017"/>
            <a:chOff x="8155369" y="4946367"/>
            <a:chExt cx="2199103" cy="387017"/>
          </a:xfrm>
        </p:grpSpPr>
        <p:pic>
          <p:nvPicPr>
            <p:cNvPr id="13" name="Picture 8" descr="Simple Phone Icon In Circle transparent PNG - StickPNG">
              <a:extLst>
                <a:ext uri="{FF2B5EF4-FFF2-40B4-BE49-F238E27FC236}">
                  <a16:creationId xmlns:a16="http://schemas.microsoft.com/office/drawing/2014/main" id="{D3324D82-4ACB-A3A1-FAB5-BB8DCC6360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5369" y="4946367"/>
              <a:ext cx="360000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6">
              <a:extLst>
                <a:ext uri="{FF2B5EF4-FFF2-40B4-BE49-F238E27FC236}">
                  <a16:creationId xmlns:a16="http://schemas.microsoft.com/office/drawing/2014/main" id="{C3D2CA0E-B025-362D-186A-F311F3190A01}"/>
                </a:ext>
              </a:extLst>
            </p:cNvPr>
            <p:cNvSpPr txBox="1"/>
            <p:nvPr/>
          </p:nvSpPr>
          <p:spPr>
            <a:xfrm>
              <a:off x="8608481" y="4964052"/>
              <a:ext cx="17459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+61 412 402 441</a:t>
              </a:r>
              <a:endParaRPr kumimoji="0" lang="en-A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15" name="Content Placeholder 8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C2C279E8-AACE-A11D-D1F9-3D7600B20C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90" y="2557485"/>
            <a:ext cx="4287837" cy="4287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556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Warning – focus on consumption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43E142A-A8B7-6BF3-CA4E-F9DADBAAF8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5376" y="1264777"/>
            <a:ext cx="6561251" cy="263711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4095" y="1940508"/>
            <a:ext cx="3294912" cy="3294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8366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269acbf-a93a-45de-a90c-2e5680319334">
      <Terms xmlns="http://schemas.microsoft.com/office/infopath/2007/PartnerControls"/>
    </lcf76f155ced4ddcb4097134ff3c332f>
    <TaxCatchAll xmlns="f58a3ca6-36ae-4e30-a036-fca61874aa4d" xsi:nil="true"/>
    <SharedWithUsers xmlns="f58a3ca6-36ae-4e30-a036-fca61874aa4d">
      <UserInfo>
        <DisplayName>Lindsay Kelly</DisplayName>
        <AccountId>647</AccountId>
        <AccountType/>
      </UserInfo>
    </SharedWithUsers>
    <MediaLengthInSeconds xmlns="8269acbf-a93a-45de-a90c-2e5680319334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1C8DA25070C024C8B98AD042AAB9678" ma:contentTypeVersion="17" ma:contentTypeDescription="Create a new document." ma:contentTypeScope="" ma:versionID="6f729f5684e062af5b2ac1f81bbd4678">
  <xsd:schema xmlns:xsd="http://www.w3.org/2001/XMLSchema" xmlns:xs="http://www.w3.org/2001/XMLSchema" xmlns:p="http://schemas.microsoft.com/office/2006/metadata/properties" xmlns:ns2="8269acbf-a93a-45de-a90c-2e5680319334" xmlns:ns3="f58a3ca6-36ae-4e30-a036-fca61874aa4d" targetNamespace="http://schemas.microsoft.com/office/2006/metadata/properties" ma:root="true" ma:fieldsID="41381ff6716761ce6d94edb4ac44a3f1" ns2:_="" ns3:_="">
    <xsd:import namespace="8269acbf-a93a-45de-a90c-2e5680319334"/>
    <xsd:import namespace="f58a3ca6-36ae-4e30-a036-fca61874aa4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269acbf-a93a-45de-a90c-2e568031933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df8a3fb1-50e6-41b9-8c4d-5dd42a3be44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58a3ca6-36ae-4e30-a036-fca61874aa4d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98074245-911c-4e96-91fe-f7c56c05164b}" ma:internalName="TaxCatchAll" ma:showField="CatchAllData" ma:web="f58a3ca6-36ae-4e30-a036-fca61874aa4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A664E73-163A-4055-9CC4-3A310FEDA5B8}">
  <ds:schemaRefs>
    <ds:schemaRef ds:uri="http://schemas.microsoft.com/office/2006/metadata/properties"/>
    <ds:schemaRef ds:uri="http://schemas.microsoft.com/office/infopath/2007/PartnerControls"/>
    <ds:schemaRef ds:uri="8269acbf-a93a-45de-a90c-2e5680319334"/>
    <ds:schemaRef ds:uri="f58a3ca6-36ae-4e30-a036-fca61874aa4d"/>
  </ds:schemaRefs>
</ds:datastoreItem>
</file>

<file path=customXml/itemProps2.xml><?xml version="1.0" encoding="utf-8"?>
<ds:datastoreItem xmlns:ds="http://schemas.openxmlformats.org/officeDocument/2006/customXml" ds:itemID="{763A0BD1-A478-4A16-A64D-E51915A2E7F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5B100B2-FD7B-4F47-BF89-CA21E110C25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269acbf-a93a-45de-a90c-2e5680319334"/>
    <ds:schemaRef ds:uri="f58a3ca6-36ae-4e30-a036-fca61874aa4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3339</TotalTime>
  <Words>2256</Words>
  <Application>Microsoft Macintosh PowerPoint</Application>
  <PresentationFormat>Widescreen</PresentationFormat>
  <Paragraphs>309</Paragraphs>
  <Slides>84</Slides>
  <Notes>79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84</vt:i4>
      </vt:variant>
    </vt:vector>
  </HeadingPairs>
  <TitlesOfParts>
    <vt:vector size="92" baseType="lpstr">
      <vt:lpstr>Anonymous Pro</vt:lpstr>
      <vt:lpstr>Arial</vt:lpstr>
      <vt:lpstr>Calibri</vt:lpstr>
      <vt:lpstr>Calibri Light</vt:lpstr>
      <vt:lpstr>Courier New</vt:lpstr>
      <vt:lpstr>Droid Sans Mono</vt:lpstr>
      <vt:lpstr>Sintony</vt:lpstr>
      <vt:lpstr>Office Theme</vt:lpstr>
      <vt:lpstr>Building Gateway Services</vt:lpstr>
      <vt:lpstr>Introduction</vt:lpstr>
      <vt:lpstr>Agenda</vt:lpstr>
      <vt:lpstr>Agenda</vt:lpstr>
      <vt:lpstr>Warning – This is not For Beginners</vt:lpstr>
      <vt:lpstr>Warning - ABAP Core Data Services </vt:lpstr>
      <vt:lpstr>@OData.publish:true</vt:lpstr>
      <vt:lpstr>Warning - Homework</vt:lpstr>
      <vt:lpstr>Warning – focus on consumption</vt:lpstr>
      <vt:lpstr>Warning – I do not have all the answers</vt:lpstr>
      <vt:lpstr>Agenda</vt:lpstr>
      <vt:lpstr>Service Design Principles</vt:lpstr>
      <vt:lpstr>Consumer View of API</vt:lpstr>
      <vt:lpstr>Bind Entity to DDIC Structure</vt:lpstr>
      <vt:lpstr>Bind Entity to DDIC Structure</vt:lpstr>
      <vt:lpstr>Bind Entity to DDIC Structure</vt:lpstr>
      <vt:lpstr>Bind Entity to DDIC Structure</vt:lpstr>
      <vt:lpstr>Bind Entity to DDIC Structure</vt:lpstr>
      <vt:lpstr>$metadata</vt:lpstr>
      <vt:lpstr>Dates &amp; Times</vt:lpstr>
      <vt:lpstr>Agenda</vt:lpstr>
      <vt:lpstr>Code patterns for Reusability</vt:lpstr>
      <vt:lpstr>What a class is not</vt:lpstr>
      <vt:lpstr>Code patterns for Reusability</vt:lpstr>
      <vt:lpstr>Code patterns for reusability</vt:lpstr>
      <vt:lpstr>Code patterns for reusability</vt:lpstr>
      <vt:lpstr>Code patterns for reusability</vt:lpstr>
      <vt:lpstr>Code patterns for reusability</vt:lpstr>
      <vt:lpstr>Code patterns for reusability</vt:lpstr>
      <vt:lpstr>Code patterns for reusability</vt:lpstr>
      <vt:lpstr>Sample Data Model</vt:lpstr>
      <vt:lpstr>Data Provider Class</vt:lpstr>
      <vt:lpstr>Multiple consumers</vt:lpstr>
      <vt:lpstr>Multiple consumers</vt:lpstr>
      <vt:lpstr>Replicate GW Method Interface</vt:lpstr>
      <vt:lpstr>Avoid Using Deprecated Parameters</vt:lpstr>
      <vt:lpstr>Common Interface</vt:lpstr>
      <vt:lpstr>ZCL_GW_MODEL</vt:lpstr>
      <vt:lpstr>DPC-&gt;GET_MODEL</vt:lpstr>
      <vt:lpstr>Call BO Class from DPC</vt:lpstr>
      <vt:lpstr>oData Operations</vt:lpstr>
      <vt:lpstr>GET_ENTITY</vt:lpstr>
      <vt:lpstr>GET_ENTITY V1</vt:lpstr>
      <vt:lpstr>GET_ENTITY V2</vt:lpstr>
      <vt:lpstr>GET_ENTITY V2 – Table Expression</vt:lpstr>
      <vt:lpstr>GET_ENTITY V2 – Table Expression</vt:lpstr>
      <vt:lpstr>GET_ENTITY V2 – Conversion Operator</vt:lpstr>
      <vt:lpstr>GET_ENTITY V2 – Conversion Operator</vt:lpstr>
      <vt:lpstr>GET_ENTITY V2 – Reference Operator</vt:lpstr>
      <vt:lpstr>GET_ENTITY V2 – Method Chaining</vt:lpstr>
      <vt:lpstr>zif_gw_methods~get_entity</vt:lpstr>
      <vt:lpstr>zif_gw_methods~get_entity</vt:lpstr>
      <vt:lpstr>zif_gw_methods~get_entity</vt:lpstr>
      <vt:lpstr>map_to_entity</vt:lpstr>
      <vt:lpstr>map_to_entity</vt:lpstr>
      <vt:lpstr>call_all_getters</vt:lpstr>
      <vt:lpstr>call_all_getters</vt:lpstr>
      <vt:lpstr>GET_ENTITY</vt:lpstr>
      <vt:lpstr>GET_ENTITYSET</vt:lpstr>
      <vt:lpstr>oData Query Options</vt:lpstr>
      <vt:lpstr>oData Query Options</vt:lpstr>
      <vt:lpstr>Known Constraints</vt:lpstr>
      <vt:lpstr>zif_gw_methods~get_entityset</vt:lpstr>
      <vt:lpstr>zif_gw_methods~get_entityset</vt:lpstr>
      <vt:lpstr>Create Anonymous data Object</vt:lpstr>
      <vt:lpstr>$orderby</vt:lpstr>
      <vt:lpstr>$orderby</vt:lpstr>
      <vt:lpstr>$filter</vt:lpstr>
      <vt:lpstr>$filter</vt:lpstr>
      <vt:lpstr>Complex $filter Queries</vt:lpstr>
      <vt:lpstr>$Inlinecount</vt:lpstr>
      <vt:lpstr>$inlinecount</vt:lpstr>
      <vt:lpstr>$inlinecount</vt:lpstr>
      <vt:lpstr>$top &amp; $skip</vt:lpstr>
      <vt:lpstr>$top &amp; $skip</vt:lpstr>
      <vt:lpstr>$count</vt:lpstr>
      <vt:lpstr>$count</vt:lpstr>
      <vt:lpstr>$skiptoken</vt:lpstr>
      <vt:lpstr>$skiptoken</vt:lpstr>
      <vt:lpstr>$skiptoken</vt:lpstr>
      <vt:lpstr>Fill Entities</vt:lpstr>
      <vt:lpstr>Summary</vt:lpstr>
      <vt:lpstr>Where is the code?</vt:lpstr>
      <vt:lpstr>Thank You</vt:lpstr>
    </vt:vector>
  </TitlesOfParts>
  <Manager/>
  <Company>Yelcho Systems Consulting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Building Gateway Services</dc:title>
  <dc:subject/>
  <dc:creator>Graham Robinson</dc:creator>
  <cp:keywords/>
  <dc:description/>
  <cp:lastModifiedBy>Graham Robinson</cp:lastModifiedBy>
  <cp:revision>28</cp:revision>
  <dcterms:created xsi:type="dcterms:W3CDTF">2021-08-23T13:40:18Z</dcterms:created>
  <dcterms:modified xsi:type="dcterms:W3CDTF">2024-03-12T03:01:34Z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0x01010041C8DA25070C024C8B98AD042AAB9678</vt:lpwstr>
  </property>
  <property fmtid="{D5CDD505-2E9C-101B-9397-08002B2CF9AE}" pid="3" name="MediaServiceImageTags">
    <vt:lpwstr/>
  </property>
  <property fmtid="{D5CDD505-2E9C-101B-9397-08002B2CF9AE}" pid="4" name="Order">
    <vt:r8>1062800</vt:r8>
  </property>
  <property fmtid="{D5CDD505-2E9C-101B-9397-08002B2CF9AE}" pid="5" name="ComplianceAssetId">
    <vt:lpwstr/>
  </property>
  <property fmtid="{D5CDD505-2E9C-101B-9397-08002B2CF9AE}" pid="6" name="_activity">
    <vt:lpwstr>{"FileActivityType":"9","FileActivityTimeStamp":"2023-01-16T10:36:54.177Z","FileActivityUsersOnPage":[{"DisplayName":"Sarah-Jane Geldenhuys","Id":"sarah-jane@eventfulpeople.com"},{"DisplayName":"Lindsay Kelly","Id":"lindsay@eventfulpeople.com"}],"FileActivityNavigationId":null}</vt:lpwstr>
  </property>
  <property fmtid="{D5CDD505-2E9C-101B-9397-08002B2CF9AE}" pid="7" name="_ExtendedDescription">
    <vt:lpwstr/>
  </property>
  <property fmtid="{D5CDD505-2E9C-101B-9397-08002B2CF9AE}" pid="8" name="TriggerFlowInfo">
    <vt:lpwstr/>
  </property>
</Properties>
</file>